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93" r:id="rId2"/>
    <p:sldId id="435" r:id="rId3"/>
    <p:sldId id="451" r:id="rId4"/>
    <p:sldId id="440" r:id="rId5"/>
    <p:sldId id="452" r:id="rId6"/>
    <p:sldId id="454" r:id="rId7"/>
    <p:sldId id="430" r:id="rId8"/>
    <p:sldId id="453" r:id="rId9"/>
    <p:sldId id="443" r:id="rId10"/>
    <p:sldId id="262" r:id="rId1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FBCE96"/>
    <a:srgbClr val="D64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81022" autoAdjust="0"/>
  </p:normalViewPr>
  <p:slideViewPr>
    <p:cSldViewPr snapToGrid="0" snapToObjects="1">
      <p:cViewPr varScale="1">
        <p:scale>
          <a:sx n="79" d="100"/>
          <a:sy n="79" d="100"/>
        </p:scale>
        <p:origin x="108" y="1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8F569-419B-4F30-86CD-2789ABB8E16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DA67A-71DA-4C59-870B-290EA5339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11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250825" y="679847"/>
            <a:ext cx="8642350" cy="4024313"/>
            <a:chOff x="158" y="571"/>
            <a:chExt cx="5444" cy="3380"/>
          </a:xfrm>
        </p:grpSpPr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58" y="571"/>
              <a:ext cx="5443" cy="1680"/>
            </a:xfrm>
            <a:prstGeom prst="rect">
              <a:avLst/>
            </a:prstGeom>
            <a:solidFill>
              <a:srgbClr val="569B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158" y="3430"/>
              <a:ext cx="5444" cy="521"/>
            </a:xfrm>
            <a:prstGeom prst="rect">
              <a:avLst/>
            </a:prstGeom>
            <a:solidFill>
              <a:srgbClr val="AFBC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en-US" sz="1200">
                <a:solidFill>
                  <a:srgbClr val="569BBE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 userDrawn="1"/>
          </p:nvSpPr>
          <p:spPr bwMode="auto">
            <a:xfrm>
              <a:off x="158" y="2319"/>
              <a:ext cx="5444" cy="1043"/>
            </a:xfrm>
            <a:prstGeom prst="rect">
              <a:avLst/>
            </a:prstGeom>
            <a:solidFill>
              <a:srgbClr val="807F8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altLang="en-US" sz="1200">
                <a:solidFill>
                  <a:srgbClr val="569BBE"/>
                </a:solidFill>
              </a:endParaRPr>
            </a:p>
          </p:txBody>
        </p:sp>
      </p:grpSp>
      <p:pic>
        <p:nvPicPr>
          <p:cNvPr id="7" name="Picture 4" descr="ISSA_logo_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3" y="32525"/>
            <a:ext cx="1627099" cy="60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4051" y="122635"/>
            <a:ext cx="3230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b="1" dirty="0">
                <a:solidFill>
                  <a:srgbClr val="AFBC22"/>
                </a:solidFill>
              </a:rPr>
              <a:t>Promoting excellence</a:t>
            </a:r>
          </a:p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b="1" dirty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851" y="4462463"/>
            <a:ext cx="15017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050" b="1">
                <a:solidFill>
                  <a:srgbClr val="FFFFFF"/>
                </a:solidFill>
              </a:rPr>
              <a:t>www.issa.int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4" y="681038"/>
            <a:ext cx="6624637" cy="19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800">
              <a:solidFill>
                <a:srgbClr val="000000"/>
              </a:solidFill>
            </a:endParaRPr>
          </a:p>
        </p:txBody>
      </p:sp>
      <p:sp>
        <p:nvSpPr>
          <p:cNvPr id="5765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681038"/>
            <a:ext cx="8642350" cy="1999060"/>
          </a:xfrm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</a:extLst>
        </p:spPr>
        <p:txBody>
          <a:bodyPr/>
          <a:lstStyle>
            <a:lvl1pPr algn="r">
              <a:defRPr sz="19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25140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5B08-0D7D-4108-B94C-41E65DEAA0E3}" type="datetime1">
              <a:rPr lang="en-GB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C149-83B8-4EAD-9257-277DEB445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2319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4" y="534591"/>
            <a:ext cx="1895475" cy="3761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5363" y="534591"/>
            <a:ext cx="5537200" cy="3761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1D09-0BE9-4D53-B7F1-FDE5C339DFAE}" type="datetime1">
              <a:rPr lang="en-GB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A958D-43A9-4E60-A8C6-B6F03F336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0082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FA85915-99F4-4458-8E04-D4350C3D3988}" type="datetime1">
              <a:rPr lang="en-GB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0B8383-9079-4407-9F88-92974FF3AFDC}" type="slidenum">
              <a:rPr lang="en-US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7314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BDD71-73D6-B940-8BDA-49169336F104}"/>
              </a:ext>
            </a:extLst>
          </p:cNvPr>
          <p:cNvSpPr/>
          <p:nvPr userDrawn="1"/>
        </p:nvSpPr>
        <p:spPr>
          <a:xfrm>
            <a:off x="0" y="1659"/>
            <a:ext cx="9144000" cy="5143500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CB459-4D0A-0345-B2C3-D54284BA64BE}"/>
              </a:ext>
            </a:extLst>
          </p:cNvPr>
          <p:cNvSpPr/>
          <p:nvPr userDrawn="1"/>
        </p:nvSpPr>
        <p:spPr>
          <a:xfrm>
            <a:off x="2412000" y="2232000"/>
            <a:ext cx="4320000" cy="45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46BC3-9D97-634E-BF95-318A42CEB2EF}"/>
              </a:ext>
            </a:extLst>
          </p:cNvPr>
          <p:cNvSpPr/>
          <p:nvPr userDrawn="1"/>
        </p:nvSpPr>
        <p:spPr>
          <a:xfrm>
            <a:off x="8115918" y="510760"/>
            <a:ext cx="514041" cy="514041"/>
          </a:xfrm>
          <a:prstGeom prst="rect">
            <a:avLst/>
          </a:prstGeom>
          <a:solidFill>
            <a:srgbClr val="B1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533FF-F634-A84A-BB29-8EAC99A39EA8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0E011-B036-2848-ABBB-B6208A1034C9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A3B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96367-AB44-8844-9C85-A8F866B04C3D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49097-8F22-4841-82BD-9583077CFC60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75138C-1C22-1843-8A3B-89CA0067A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3040" y="2731649"/>
            <a:ext cx="345146" cy="3451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752672-3B59-CB41-BB95-BB282D2F3951}"/>
              </a:ext>
            </a:extLst>
          </p:cNvPr>
          <p:cNvSpPr/>
          <p:nvPr userDrawn="1"/>
        </p:nvSpPr>
        <p:spPr>
          <a:xfrm>
            <a:off x="4068613" y="2746800"/>
            <a:ext cx="134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@ISSACOMM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4FD3-4816-4D39-9490-6E1CC81F0BA8}" type="datetime1">
              <a:rPr lang="en-GB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BE7C7-A846-4E20-A0E1-46B59B668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0337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DBA8-78FC-4B8B-BB43-2989919F6F68}" type="datetime1">
              <a:rPr lang="en-GB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74CF-1D21-46DC-AC35-F6054799E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9022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364" y="1383507"/>
            <a:ext cx="3692525" cy="29122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89" y="1383507"/>
            <a:ext cx="3692525" cy="29122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D6D0-7EB4-4918-A452-38EB9B521710}" type="datetime1">
              <a:rPr lang="en-GB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63E5-8031-44FF-A27F-3948EBD80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77580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07856-6341-4CD2-A7C3-3B059E8E7AFE}" type="datetime1">
              <a:rPr lang="en-GB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2D756-D865-4F89-9720-BA310EAC8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0345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0EB8-1B0C-4DB9-B0A7-4A7AA36316EC}" type="datetime1">
              <a:rPr lang="en-GB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AF041-7D2A-42E6-A2E1-7400D31DD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61246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C41F-8BEA-469F-A9B2-B176BB38372C}" type="datetime1">
              <a:rPr lang="en-GB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5BF7D-862F-4C0E-AF75-1A62E6A8A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833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01BF2-0CB5-413F-BD15-CA477C8BF122}" type="datetime1">
              <a:rPr lang="en-GB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F5D3B-8ABF-40B6-8557-208F10EBE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91296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4197-2B58-42FF-8F40-42CD26D0FF45}" type="datetime1">
              <a:rPr lang="en-GB" altLang="en-US"/>
              <a:pPr>
                <a:defRPr/>
              </a:pPr>
              <a:t>11/10/2021</a:t>
            </a:fld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1C41-BE05-4A10-BF92-9105ABCBE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6393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1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4929188"/>
            <a:ext cx="19050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99999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FA85915-99F4-4458-8E04-D4350C3D3988}" type="datetime1">
              <a:rPr lang="en-GB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11/10/2021</a:t>
            </a:fld>
            <a:endParaRPr lang="en-US" alt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4910137"/>
            <a:ext cx="2667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99999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0B8383-9079-4407-9F88-92974FF3AFDC}" type="slidenum">
              <a:rPr lang="en-US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534591"/>
            <a:ext cx="75374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5363" y="1383507"/>
            <a:ext cx="7537450" cy="291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3078" name="Picture 6" descr="ISSA_logo_transparen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42863"/>
            <a:ext cx="1666875" cy="6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05488" y="122635"/>
            <a:ext cx="3230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b="1" dirty="0">
                <a:solidFill>
                  <a:srgbClr val="AFBC22"/>
                </a:solidFill>
              </a:rPr>
              <a:t>Promoting excellence</a:t>
            </a:r>
          </a:p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b="1" dirty="0">
                <a:solidFill>
                  <a:srgbClr val="AFBC22"/>
                </a:solidFill>
              </a:rPr>
              <a:t>in social security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495800" y="4891088"/>
            <a:ext cx="1143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825" b="1">
                <a:solidFill>
                  <a:srgbClr val="569BBE"/>
                </a:solidFill>
              </a:rPr>
              <a:t>www.issa.int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3965972"/>
            <a:ext cx="228600" cy="171450"/>
          </a:xfrm>
          <a:prstGeom prst="rect">
            <a:avLst/>
          </a:prstGeom>
          <a:solidFill>
            <a:srgbClr val="569B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569BBE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75688" y="4398169"/>
            <a:ext cx="228600" cy="171450"/>
          </a:xfrm>
          <a:prstGeom prst="rect">
            <a:avLst/>
          </a:prstGeom>
          <a:solidFill>
            <a:srgbClr val="AFBC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569BBE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675688" y="4182666"/>
            <a:ext cx="228600" cy="17145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3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rgbClr val="569BBE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"/>
        </a:spcAft>
        <a:buClr>
          <a:srgbClr val="AFBC22"/>
        </a:buClr>
        <a:buFont typeface="Wingdings" panose="05000000000000000000" pitchFamily="2" charset="2"/>
        <a:buChar char="n"/>
        <a:defRPr sz="1500" b="1">
          <a:solidFill>
            <a:srgbClr val="807F83"/>
          </a:solidFill>
          <a:latin typeface="+mn-lt"/>
          <a:ea typeface="+mn-ea"/>
          <a:cs typeface="+mn-cs"/>
        </a:defRPr>
      </a:lvl1pPr>
      <a:lvl2pPr marL="342900" indent="-129779" algn="l" rtl="0" eaLnBrk="0" fontAlgn="base" hangingPunct="0">
        <a:spcBef>
          <a:spcPct val="0"/>
        </a:spcBef>
        <a:spcAft>
          <a:spcPct val="10000"/>
        </a:spcAft>
        <a:buClr>
          <a:srgbClr val="569BBE"/>
        </a:buClr>
        <a:buFont typeface="Wingdings" panose="05000000000000000000" pitchFamily="2" charset="2"/>
        <a:buChar char="§"/>
        <a:defRPr sz="1500">
          <a:solidFill>
            <a:srgbClr val="807F83"/>
          </a:solidFill>
          <a:latin typeface="+mn-lt"/>
          <a:cs typeface="+mn-cs"/>
        </a:defRPr>
      </a:lvl2pPr>
      <a:lvl3pPr marL="685800" indent="-129779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1500">
          <a:solidFill>
            <a:srgbClr val="807F83"/>
          </a:solidFill>
          <a:latin typeface="+mn-lt"/>
          <a:cs typeface="+mn-cs"/>
        </a:defRPr>
      </a:lvl3pPr>
      <a:lvl4pPr marL="1028700" indent="-129779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1500">
          <a:solidFill>
            <a:srgbClr val="807F83"/>
          </a:solidFill>
          <a:latin typeface="+mn-lt"/>
          <a:cs typeface="+mn-cs"/>
        </a:defRPr>
      </a:lvl4pPr>
      <a:lvl5pPr marL="1371600" indent="-129779" algn="l" rtl="0" eaLnBrk="0" fontAlgn="base" hangingPunct="0">
        <a:spcBef>
          <a:spcPct val="0"/>
        </a:spcBef>
        <a:spcAft>
          <a:spcPct val="10000"/>
        </a:spcAft>
        <a:buClr>
          <a:schemeClr val="hlink"/>
        </a:buClr>
        <a:buFont typeface="Arial" panose="020B0604020202020204" pitchFamily="34" charset="0"/>
        <a:buChar char="−"/>
        <a:defRPr sz="1500">
          <a:solidFill>
            <a:srgbClr val="807F83"/>
          </a:solidFill>
          <a:latin typeface="+mn-lt"/>
          <a:cs typeface="+mn-cs"/>
        </a:defRPr>
      </a:lvl5pPr>
      <a:lvl6pPr marL="17145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6pPr>
      <a:lvl7pPr marL="20574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7pPr>
      <a:lvl8pPr marL="24003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8pPr>
      <a:lvl9pPr marL="2743200" indent="-129779" algn="l" rtl="0" fontAlgn="base">
        <a:spcBef>
          <a:spcPct val="0"/>
        </a:spcBef>
        <a:spcAft>
          <a:spcPct val="10000"/>
        </a:spcAft>
        <a:buClr>
          <a:schemeClr val="hlink"/>
        </a:buClr>
        <a:buFont typeface="Arial" charset="0"/>
        <a:buChar char="−"/>
        <a:defRPr sz="1500">
          <a:solidFill>
            <a:srgbClr val="807F8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0829" y="679450"/>
            <a:ext cx="8642351" cy="1854200"/>
          </a:xfrm>
        </p:spPr>
        <p:txBody>
          <a:bodyPr vert="horz" wrap="square" lIns="108000" tIns="216000" rIns="108000" bIns="1080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800"/>
              </a:spcBef>
            </a:pPr>
            <a:r>
              <a:rPr lang="en-US" altLang="en-US" sz="2400" dirty="0"/>
              <a:t>Brave New World of Work - But Does the Digital Transformation of Work Promote Inclusion?</a:t>
            </a:r>
            <a:br>
              <a:rPr lang="en-GB" altLang="en-US" sz="2400" b="0" dirty="0"/>
            </a:br>
            <a:r>
              <a:rPr lang="en-GB" altLang="en-US" sz="2400" b="0" dirty="0"/>
              <a:t> </a:t>
            </a:r>
            <a:br>
              <a:rPr lang="en-GB" altLang="en-US" sz="2400" b="0" dirty="0"/>
            </a:br>
            <a:r>
              <a:rPr lang="en-GB" altLang="en-US" sz="1600" b="0" dirty="0"/>
              <a:t>Professor Dr Joachim Breuer</a:t>
            </a:r>
            <a:br>
              <a:rPr lang="en-GB" altLang="en-US" sz="1600" b="0" dirty="0"/>
            </a:br>
            <a:r>
              <a:rPr lang="en-GB" altLang="en-US" sz="1600" b="0" dirty="0"/>
              <a:t>President of the International Social Security Association (ISSA)</a:t>
            </a:r>
            <a:endParaRPr lang="en-GB" altLang="en-US" sz="1600" i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9" y="2761201"/>
            <a:ext cx="8642351" cy="12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69BB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108000" rIns="108000" bIns="10800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69BB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/>
              <a:t>30 years of the State Fund for Rehabilitation of Disabled Persons</a:t>
            </a:r>
          </a:p>
          <a:p>
            <a:pPr eaLnBrk="1" hangingPunct="1">
              <a:defRPr/>
            </a:pPr>
            <a:r>
              <a:rPr lang="en-US" altLang="en-US" sz="1600" dirty="0"/>
              <a:t> - past, present, future!</a:t>
            </a:r>
          </a:p>
          <a:p>
            <a:pPr eaLnBrk="1" hangingPunct="1">
              <a:defRPr/>
            </a:pPr>
            <a:r>
              <a:rPr lang="fr-CH" altLang="en-US" sz="1600" b="0" dirty="0"/>
              <a:t>13 </a:t>
            </a:r>
            <a:r>
              <a:rPr lang="fr-CH" altLang="en-US" sz="1600" b="0" dirty="0" err="1"/>
              <a:t>October</a:t>
            </a:r>
            <a:r>
              <a:rPr lang="en-GB" altLang="en-US" sz="1600" b="0" dirty="0"/>
              <a:t> 2021 </a:t>
            </a:r>
            <a:endParaRPr lang="de-DE" dirty="0"/>
          </a:p>
          <a:p>
            <a:pPr eaLnBrk="1" hangingPunct="1">
              <a:defRPr/>
            </a:pPr>
            <a:endParaRPr lang="en-GB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49689247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8F28C51-DAA8-4049-A49E-DF86C6B91952}"/>
              </a:ext>
            </a:extLst>
          </p:cNvPr>
          <p:cNvSpPr txBox="1"/>
          <p:nvPr/>
        </p:nvSpPr>
        <p:spPr>
          <a:xfrm>
            <a:off x="3364992" y="1165044"/>
            <a:ext cx="3304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</a:t>
            </a:r>
            <a:r>
              <a:rPr lang="fr-CH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r-CH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en-GB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8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227547" y="4854677"/>
            <a:ext cx="1484702" cy="21544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</a:rPr>
              <a:t>@ </a:t>
            </a:r>
            <a:r>
              <a:rPr lang="de-DE" sz="800" dirty="0" err="1">
                <a:solidFill>
                  <a:schemeClr val="accent1"/>
                </a:solidFill>
              </a:rPr>
              <a:t>standuppaddle</a:t>
            </a:r>
            <a:r>
              <a:rPr lang="de-DE" sz="800" dirty="0">
                <a:solidFill>
                  <a:schemeClr val="accent1"/>
                </a:solidFill>
              </a:rPr>
              <a:t> - </a:t>
            </a:r>
            <a:r>
              <a:rPr lang="de-DE" sz="800" dirty="0" err="1">
                <a:solidFill>
                  <a:schemeClr val="accent1"/>
                </a:solidFill>
              </a:rPr>
              <a:t>Pixabay</a:t>
            </a:r>
            <a:r>
              <a:rPr lang="de-DE" sz="8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6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veNewWorld FirstEd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08" y="288161"/>
            <a:ext cx="3005071" cy="45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915213" y="3948744"/>
            <a:ext cx="307777" cy="87299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</a:rPr>
              <a:t>@ Leslie Holland</a:t>
            </a:r>
          </a:p>
        </p:txBody>
      </p:sp>
    </p:spTree>
    <p:extLst>
      <p:ext uri="{BB962C8B-B14F-4D97-AF65-F5344CB8AC3E}">
        <p14:creationId xmlns:p14="http://schemas.microsoft.com/office/powerpoint/2010/main" val="3555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9471" y="774901"/>
            <a:ext cx="84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global population </a:t>
            </a:r>
            <a:r>
              <a:rPr lang="fr-CH" sz="24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fr-CH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24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ageing</a:t>
            </a:r>
            <a:r>
              <a:rPr lang="fr-CH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(WHO)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CD782A-FD47-4A53-80A8-D5DF5F7B1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1" y="1735712"/>
            <a:ext cx="7508604" cy="2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37C55ED-9D39-4516-A3E8-58819C61E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88" y="569087"/>
            <a:ext cx="6191977" cy="44358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99BD6FD-CD6B-4C84-941A-F223572E686C}"/>
              </a:ext>
            </a:extLst>
          </p:cNvPr>
          <p:cNvSpPr txBox="1"/>
          <p:nvPr/>
        </p:nvSpPr>
        <p:spPr>
          <a:xfrm>
            <a:off x="1244863" y="4917706"/>
            <a:ext cx="62470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Deutsches </a:t>
            </a: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Ärzteblatt 2020 ; 117(44): A-2092 / B-1780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DD17A8-F41B-4FE3-AF39-1B69440834F0}"/>
              </a:ext>
            </a:extLst>
          </p:cNvPr>
          <p:cNvSpPr txBox="1"/>
          <p:nvPr/>
        </p:nvSpPr>
        <p:spPr>
          <a:xfrm>
            <a:off x="1403011" y="826540"/>
            <a:ext cx="58214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Number of chronic diseases by age group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1332C7-FFA9-490D-988C-1906E29E86D3}"/>
              </a:ext>
            </a:extLst>
          </p:cNvPr>
          <p:cNvSpPr txBox="1"/>
          <p:nvPr/>
        </p:nvSpPr>
        <p:spPr>
          <a:xfrm>
            <a:off x="3788755" y="4734238"/>
            <a:ext cx="34357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 Group in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44FFEC-79CC-400C-AA09-D8E77FF8A45A}"/>
              </a:ext>
            </a:extLst>
          </p:cNvPr>
          <p:cNvSpPr txBox="1"/>
          <p:nvPr/>
        </p:nvSpPr>
        <p:spPr>
          <a:xfrm>
            <a:off x="1318771" y="2032912"/>
            <a:ext cx="307777" cy="122602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494343C-2F23-4D6E-B0FF-A2CEA363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39" y="600026"/>
            <a:ext cx="6189921" cy="454347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4C3F088-953F-48A2-A85E-3D6B74FD1EC4}"/>
              </a:ext>
            </a:extLst>
          </p:cNvPr>
          <p:cNvSpPr txBox="1"/>
          <p:nvPr/>
        </p:nvSpPr>
        <p:spPr>
          <a:xfrm>
            <a:off x="7708923" y="2722906"/>
            <a:ext cx="307777" cy="226710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European Atlas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of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Demography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2" y="1024417"/>
            <a:ext cx="2926473" cy="390614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16200000">
            <a:off x="1494260" y="259880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</a:rPr>
              <a:t>@ Jan Pauls/ BG Klinikum Bergmannstrost Halle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82832" y="1710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070" y="1052782"/>
            <a:ext cx="3434745" cy="18348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968830" y="2136912"/>
            <a:ext cx="307777" cy="79444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</a:rPr>
              <a:t>@ ärzteblatt.de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440" y="3209747"/>
            <a:ext cx="2619375" cy="17430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965794" y="3659415"/>
            <a:ext cx="307777" cy="13026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</a:rPr>
              <a:t>@ neurosciencenews.com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476860" y="585277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Exoskeleton</a:t>
            </a:r>
            <a:endParaRPr lang="de-DE" sz="2400" b="1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382021" y="597116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much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... (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come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) ...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940391" y="1539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4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2832" y="1710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flipH="1">
            <a:off x="7305752" y="2579973"/>
            <a:ext cx="430887" cy="1984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</a:rPr>
              <a:t>@  </a:t>
            </a:r>
            <a:r>
              <a:rPr lang="de-DE" sz="800" dirty="0" err="1">
                <a:solidFill>
                  <a:schemeClr val="accent1"/>
                </a:solidFill>
              </a:rPr>
              <a:t>formlabs</a:t>
            </a:r>
            <a:r>
              <a:rPr lang="de-DE" sz="800" dirty="0">
                <a:solidFill>
                  <a:schemeClr val="accent1"/>
                </a:solidFill>
              </a:rPr>
              <a:t> 6.3.2021</a:t>
            </a:r>
          </a:p>
          <a:p>
            <a:endParaRPr lang="de-DE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940391" y="1539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EDE37A8-29D0-4F85-8179-04DBC655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3" y="809165"/>
            <a:ext cx="6368902" cy="375570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468F3C5-68C3-4C82-9F16-FC5530C8E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7956">
            <a:off x="151807" y="1127008"/>
            <a:ext cx="8427225" cy="35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1023366" y="613662"/>
            <a:ext cx="782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digital economy is changing the world of work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4465BB-B213-4EBE-ADA5-8297E728E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66" y="1575247"/>
            <a:ext cx="7375452" cy="26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_ISSA-PPT-standard-slide-template">
  <a:themeElements>
    <a:clrScheme name="2_ISSA-PPT-standard-slide-template 1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99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CACACA"/>
      </a:accent5>
      <a:accent6>
        <a:srgbClr val="D4D4D4"/>
      </a:accent6>
      <a:hlink>
        <a:srgbClr val="666666"/>
      </a:hlink>
      <a:folHlink>
        <a:srgbClr val="CCCCCC"/>
      </a:folHlink>
    </a:clrScheme>
    <a:fontScheme name="2_ISSA-PPT-standard-slide-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SSA-PPT-standard-slide-template 1">
        <a:dk1>
          <a:srgbClr val="000000"/>
        </a:dk1>
        <a:lt1>
          <a:srgbClr val="FFFFFF"/>
        </a:lt1>
        <a:dk2>
          <a:srgbClr val="FF0000"/>
        </a:dk2>
        <a:lt2>
          <a:srgbClr val="000000"/>
        </a:lt2>
        <a:accent1>
          <a:srgbClr val="99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ACACA"/>
        </a:accent5>
        <a:accent6>
          <a:srgbClr val="D4D4D4"/>
        </a:accent6>
        <a:hlink>
          <a:srgbClr val="6666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BB036CF7ADE944A518DBCEB4A5F43B" ma:contentTypeVersion="10" ma:contentTypeDescription="Utwórz nowy dokument." ma:contentTypeScope="" ma:versionID="48ccaada321cf51f217429b9a5f85b1d">
  <xsd:schema xmlns:xsd="http://www.w3.org/2001/XMLSchema" xmlns:xs="http://www.w3.org/2001/XMLSchema" xmlns:p="http://schemas.microsoft.com/office/2006/metadata/properties" xmlns:ns2="b4f22676-da9c-4858-ac38-6066db8c6586" targetNamespace="http://schemas.microsoft.com/office/2006/metadata/properties" ma:root="true" ma:fieldsID="ebbdc77d68c29eb8c8e9dbf5b64d64e5" ns2:_="">
    <xsd:import namespace="b4f22676-da9c-4858-ac38-6066db8c6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22676-da9c-4858-ac38-6066db8c6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9F1D60-6370-4FF5-9A9A-D43D7FFFFB60}"/>
</file>

<file path=customXml/itemProps2.xml><?xml version="1.0" encoding="utf-8"?>
<ds:datastoreItem xmlns:ds="http://schemas.openxmlformats.org/officeDocument/2006/customXml" ds:itemID="{8B6A3866-9B47-4E43-B81C-AE1BF7FA1972}"/>
</file>

<file path=customXml/itemProps3.xml><?xml version="1.0" encoding="utf-8"?>
<ds:datastoreItem xmlns:ds="http://schemas.openxmlformats.org/officeDocument/2006/customXml" ds:itemID="{3F6A9C78-262A-4D2F-94E4-BA7D823B61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Pokaz na ekranie (16:9)</PresentationFormat>
  <Paragraphs>20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3_ISSA-PPT-standard-slide-template</vt:lpstr>
      <vt:lpstr>Brave New World of Work - But Does the Digital Transformation of Work Promote Inclusion?   Professor Dr Joachim Breuer President of the International Social Security Association (ISSA)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PierreBouvet</dc:creator>
  <cp:lastModifiedBy>Krzysztof Czechowski</cp:lastModifiedBy>
  <cp:revision>377</cp:revision>
  <cp:lastPrinted>2019-08-07T10:07:20Z</cp:lastPrinted>
  <dcterms:created xsi:type="dcterms:W3CDTF">2016-10-21T09:57:52Z</dcterms:created>
  <dcterms:modified xsi:type="dcterms:W3CDTF">2021-10-11T16:50:26Z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0x01010012BB036CF7ADE944A518DBCEB4A5F43B</vt:lpwstr>
  </property>
</Properties>
</file>