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5"/>
  </p:notesMasterIdLst>
  <p:sldIdLst>
    <p:sldId id="276" r:id="rId2"/>
    <p:sldId id="278" r:id="rId3"/>
    <p:sldId id="295" r:id="rId4"/>
    <p:sldId id="284" r:id="rId5"/>
    <p:sldId id="288" r:id="rId6"/>
    <p:sldId id="305" r:id="rId7"/>
    <p:sldId id="282" r:id="rId8"/>
    <p:sldId id="306" r:id="rId9"/>
    <p:sldId id="287" r:id="rId10"/>
    <p:sldId id="290" r:id="rId11"/>
    <p:sldId id="304" r:id="rId12"/>
    <p:sldId id="285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6" r:id="rId23"/>
    <p:sldId id="283" r:id="rId24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966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792" y="4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2BAE-2F24-DD48-8C80-04A097DB0923}" type="datetimeFigureOut">
              <a:rPr lang="de-DE" smtClean="0"/>
              <a:t>29.08.2021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20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9ECF-E237-2A41-949B-8B1968C6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73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51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22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5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90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sz="1200" b="0" dirty="0"/>
            </a:br>
            <a:br>
              <a:rPr lang="de-DE" sz="1200" b="0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65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8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2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72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819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1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7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0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46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2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61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85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8707F-DEE4-7745-A5CF-37B32C87217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75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0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47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81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24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9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02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9ECF-E237-2A41-949B-8B1968C6B2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36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87D-CE1E-45C0-AB58-2CD50C87B8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53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51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A0A81CD-D96F-7E4F-8E8B-A84E44F455F9}"/>
              </a:ext>
            </a:extLst>
          </p:cNvPr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154089"/>
            <a:ext cx="7416800" cy="727100"/>
          </a:xfrm>
        </p:spPr>
        <p:txBody>
          <a:bodyPr lIns="0" tIns="0" rIns="0" bIns="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599" y="1881188"/>
            <a:ext cx="7416801" cy="4068762"/>
          </a:xfrm>
        </p:spPr>
        <p:txBody>
          <a:bodyPr>
            <a:noAutofit/>
          </a:bodyPr>
          <a:lstStyle>
            <a:lvl1pPr>
              <a:defRPr sz="2000" baseline="0">
                <a:latin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 marL="691200" indent="-220663">
              <a:tabLst/>
              <a:defRPr sz="2000" baseline="0"/>
            </a:lvl4pPr>
            <a:lvl5pPr marL="921600" indent="-219600">
              <a:tabLst/>
              <a:defRPr sz="2000" baseline="0"/>
            </a:lvl5pPr>
          </a:lstStyle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46800" rIns="0"/>
          <a:lstStyle/>
          <a:p>
            <a:fld id="{688E2F8F-1934-ED46-BCFC-A84158DDA02A}" type="datetimeFigureOut">
              <a:rPr lang="de-DE" smtClean="0"/>
              <a:t>29.08.2021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AC2A1D8C-56D4-824E-918A-A8B905137C22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49B0DD30-CD25-B547-B4DD-FF2A773E613F}"/>
              </a:ext>
            </a:extLst>
          </p:cNvPr>
          <p:cNvCxnSpPr>
            <a:cxnSpLocks/>
          </p:cNvCxnSpPr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9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291EBDD-381A-9B41-A0BB-9638D893AFCB}"/>
              </a:ext>
            </a:extLst>
          </p:cNvPr>
          <p:cNvSpPr/>
          <p:nvPr userDrawn="1"/>
        </p:nvSpPr>
        <p:spPr>
          <a:xfrm>
            <a:off x="0" y="1160463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599" y="1881188"/>
            <a:ext cx="4608514" cy="1727200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Hier steht ein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3625178"/>
            <a:ext cx="4608513" cy="92583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8536045-8E6A-DB46-8736-86B8D23592DE}"/>
              </a:ext>
            </a:extLst>
          </p:cNvPr>
          <p:cNvGrpSpPr/>
          <p:nvPr userDrawn="1"/>
        </p:nvGrpSpPr>
        <p:grpSpPr>
          <a:xfrm>
            <a:off x="6440342" y="1628775"/>
            <a:ext cx="1835687" cy="5997164"/>
            <a:chOff x="9625012" y="1558153"/>
            <a:chExt cx="1454114" cy="47505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56778C-C197-1944-A798-662AF8DA79A5}"/>
                </a:ext>
              </a:extLst>
            </p:cNvPr>
            <p:cNvSpPr/>
            <p:nvPr/>
          </p:nvSpPr>
          <p:spPr>
            <a:xfrm>
              <a:off x="9625012" y="4854610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5C44E5-2322-6E47-9342-789214C828D4}"/>
                </a:ext>
              </a:extLst>
            </p:cNvPr>
            <p:cNvSpPr/>
            <p:nvPr/>
          </p:nvSpPr>
          <p:spPr>
            <a:xfrm>
              <a:off x="9625012" y="3206382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DCC0BB-E34D-FF44-ADA2-F4D26E98DAF4}"/>
                </a:ext>
              </a:extLst>
            </p:cNvPr>
            <p:cNvSpPr/>
            <p:nvPr/>
          </p:nvSpPr>
          <p:spPr>
            <a:xfrm>
              <a:off x="9625012" y="1558153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F5AA36-68FC-5747-96D8-73F21A673E4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83047" y="5292550"/>
            <a:ext cx="4589065" cy="823912"/>
          </a:xfrm>
        </p:spPr>
        <p:txBody>
          <a:bodyPr lIns="0" tIns="0" rIns="90000" bIns="4680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Veranstaltung</a:t>
            </a:r>
          </a:p>
          <a:p>
            <a:pPr lvl="0"/>
            <a:r>
              <a:rPr lang="de-DE" dirty="0"/>
              <a:t>Autor, Datum</a:t>
            </a:r>
            <a:endParaRPr lang="en-US" dirty="0"/>
          </a:p>
        </p:txBody>
      </p:sp>
      <p:pic>
        <p:nvPicPr>
          <p:cNvPr id="86" name="Grafik 85">
            <a:extLst>
              <a:ext uri="{FF2B5EF4-FFF2-40B4-BE49-F238E27FC236}">
                <a16:creationId xmlns:a16="http://schemas.microsoft.com/office/drawing/2014/main" id="{2445BB25-865F-924C-9E60-FD65A7D07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802" y="269255"/>
            <a:ext cx="3324232" cy="7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7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A0A81CD-D96F-7E4F-8E8B-A84E44F455F9}"/>
              </a:ext>
            </a:extLst>
          </p:cNvPr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154089"/>
            <a:ext cx="7416800" cy="727100"/>
          </a:xfrm>
        </p:spPr>
        <p:txBody>
          <a:bodyPr lIns="0" tIns="0" rIns="0" bIns="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Dies ist eine Tabellenfolie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46800" rIns="0"/>
          <a:lstStyle/>
          <a:p>
            <a:fld id="{688E2F8F-1934-ED46-BCFC-A84158DDA02A}" type="datetimeFigureOut">
              <a:rPr lang="de-DE" smtClean="0"/>
              <a:t>29.08.2021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AC2A1D8C-56D4-824E-918A-A8B905137C22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49B0DD30-CD25-B547-B4DD-FF2A773E613F}"/>
              </a:ext>
            </a:extLst>
          </p:cNvPr>
          <p:cNvCxnSpPr>
            <a:cxnSpLocks/>
          </p:cNvCxnSpPr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05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56C98E-1978-0F4F-AEE6-FEA72B9D447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6853057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56C98E-1978-0F4F-AEE6-FEA72B9D447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6853057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B64C4C-F0CE-0C49-8D99-925E9D0A8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114923"/>
            <a:ext cx="4608513" cy="1835027"/>
          </a:xfrm>
          <a:solidFill>
            <a:schemeClr val="tx2"/>
          </a:solidFill>
        </p:spPr>
        <p:txBody>
          <a:bodyPr lIns="360000" tIns="360000" rIns="360000" bIns="360000" anchor="t" anchorCtr="0">
            <a:spAutoFit/>
          </a:bodyPr>
          <a:lstStyle>
            <a:lvl1pPr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»Hier steht ein Zitat, welches über mehrere Zeilen gehen kann, was kein Problem ist, da diese Folie genug Platz dafür bietet.« </a:t>
            </a:r>
          </a:p>
        </p:txBody>
      </p:sp>
    </p:spTree>
    <p:extLst>
      <p:ext uri="{BB962C8B-B14F-4D97-AF65-F5344CB8AC3E}">
        <p14:creationId xmlns:p14="http://schemas.microsoft.com/office/powerpoint/2010/main" val="73335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6" y="1881189"/>
            <a:ext cx="4580499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6" y="3607635"/>
            <a:ext cx="4580499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6036" y="5226904"/>
            <a:ext cx="4591050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91EE77-68D4-9E4E-AA9D-126F1CECB50A}"/>
              </a:ext>
            </a:extLst>
          </p:cNvPr>
          <p:cNvSpPr/>
          <p:nvPr/>
        </p:nvSpPr>
        <p:spPr>
          <a:xfrm>
            <a:off x="7137798" y="5825715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AA8707-BA8A-A943-81DA-5DFC122C140A}"/>
              </a:ext>
            </a:extLst>
          </p:cNvPr>
          <p:cNvSpPr/>
          <p:nvPr/>
        </p:nvSpPr>
        <p:spPr>
          <a:xfrm>
            <a:off x="7137798" y="3785173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12E5A5-D53B-EF40-BB58-517BA5B15694}"/>
              </a:ext>
            </a:extLst>
          </p:cNvPr>
          <p:cNvSpPr/>
          <p:nvPr/>
        </p:nvSpPr>
        <p:spPr>
          <a:xfrm>
            <a:off x="7137798" y="1744630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54DCFBF-B011-8046-8809-BDF9A8F96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7" y="225426"/>
            <a:ext cx="2547687" cy="7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273">
          <p15:clr>
            <a:srgbClr val="FBAE40"/>
          </p15:clr>
        </p15:guide>
        <p15:guide id="5" pos="5995">
          <p15:clr>
            <a:srgbClr val="FBAE40"/>
          </p15:clr>
        </p15:guide>
        <p15:guide id="6" orient="horz" pos="3748">
          <p15:clr>
            <a:srgbClr val="FBAE40"/>
          </p15:clr>
        </p15:guide>
        <p15:guide id="9" pos="5768">
          <p15:clr>
            <a:srgbClr val="FBAE40"/>
          </p15:clr>
        </p15:guide>
        <p15:guide id="17" orient="horz" pos="19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72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62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50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2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64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86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9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2F8F-1934-ED46-BCFC-A84158DDA02A}" type="datetimeFigureOut">
              <a:rPr lang="de-DE" smtClean="0"/>
              <a:pPr/>
              <a:t>29.08.2021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A1D8C-56D4-824E-918A-A8B905137C2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51A157-FD86-B54F-9AB4-FDEB933BC67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27636" y="259250"/>
            <a:ext cx="1079500" cy="2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2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661" r:id="rId13"/>
    <p:sldLayoutId id="2147483677" r:id="rId14"/>
    <p:sldLayoutId id="2147483667" r:id="rId15"/>
    <p:sldLayoutId id="2147483679" r:id="rId16"/>
    <p:sldLayoutId id="214748376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67">
          <p15:clr>
            <a:srgbClr val="F26B43"/>
          </p15:clr>
        </p15:guide>
        <p15:guide id="2" pos="2313">
          <p15:clr>
            <a:srgbClr val="F26B43"/>
          </p15:clr>
        </p15:guide>
        <p15:guide id="3" pos="2086">
          <p15:clr>
            <a:srgbClr val="F26B43"/>
          </p15:clr>
        </p15:guide>
        <p15:guide id="4" pos="2993">
          <p15:clr>
            <a:srgbClr val="F26B43"/>
          </p15:clr>
        </p15:guide>
        <p15:guide id="5" pos="3447">
          <p15:clr>
            <a:srgbClr val="F26B43"/>
          </p15:clr>
        </p15:guide>
        <p15:guide id="6" pos="3674">
          <p15:clr>
            <a:srgbClr val="F26B43"/>
          </p15:clr>
        </p15:guide>
        <p15:guide id="7" pos="5216">
          <p15:clr>
            <a:srgbClr val="F26B43"/>
          </p15:clr>
        </p15:guide>
        <p15:guide id="8" pos="544">
          <p15:clr>
            <a:srgbClr val="F26B43"/>
          </p15:clr>
        </p15:guide>
        <p15:guide id="9" orient="horz" pos="731">
          <p15:clr>
            <a:srgbClr val="F26B43"/>
          </p15:clr>
        </p15:guide>
        <p15:guide id="10" orient="horz" pos="1185">
          <p15:clr>
            <a:srgbClr val="F26B43"/>
          </p15:clr>
        </p15:guide>
        <p15:guide id="11" orient="horz" pos="1366">
          <p15:clr>
            <a:srgbClr val="F26B43"/>
          </p15:clr>
        </p15:guide>
        <p15:guide id="12" orient="horz" pos="1548">
          <p15:clr>
            <a:srgbClr val="F26B43"/>
          </p15:clr>
        </p15:guide>
        <p15:guide id="13" orient="horz" pos="3748">
          <p15:clr>
            <a:srgbClr val="F26B43"/>
          </p15:clr>
        </p15:guide>
        <p15:guide id="14" orient="horz" pos="323">
          <p15:clr>
            <a:srgbClr val="F26B43"/>
          </p15:clr>
        </p15:guide>
        <p15:guide id="15" orient="horz" pos="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5FC24-2334-214F-9EB1-83B23BB5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2" y="872836"/>
            <a:ext cx="8877993" cy="858724"/>
          </a:xfrm>
          <a:solidFill>
            <a:schemeClr val="tx2"/>
          </a:solidFill>
        </p:spPr>
        <p:txBody>
          <a:bodyPr/>
          <a:lstStyle/>
          <a:p>
            <a:pPr algn="ctr"/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International </a:t>
            </a:r>
            <a:r>
              <a:rPr lang="en-US" sz="2400" dirty="0">
                <a:solidFill>
                  <a:schemeClr val="bg1"/>
                </a:solidFill>
              </a:rPr>
              <a:t>guidelines</a:t>
            </a:r>
            <a:r>
              <a:rPr lang="de-DE" sz="2400" dirty="0">
                <a:solidFill>
                  <a:schemeClr val="bg1"/>
                </a:solidFill>
              </a:rPr>
              <a:t> on </a:t>
            </a:r>
            <a:r>
              <a:rPr lang="de-DE" sz="2400" dirty="0" err="1">
                <a:solidFill>
                  <a:schemeClr val="bg1"/>
                </a:solidFill>
              </a:rPr>
              <a:t>accessibility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enterprises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74" y="1938827"/>
            <a:ext cx="51302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75"/>
    </mc:Choice>
    <mc:Fallback xmlns="">
      <p:transition spd="slow" advTm="55275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367" y="1277615"/>
            <a:ext cx="7416800" cy="727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600" dirty="0"/>
              <a:t>7. </a:t>
            </a:r>
            <a:r>
              <a:rPr lang="en-US" sz="2600" dirty="0"/>
              <a:t>Utilize technical innovations to create new forms of working conditions</a:t>
            </a:r>
            <a:br>
              <a:rPr lang="de-DE" dirty="0"/>
            </a:br>
            <a:br>
              <a:rPr lang="de-DE" dirty="0"/>
            </a:br>
            <a:r>
              <a:rPr lang="de-DE" sz="2400" b="0" dirty="0"/>
              <a:t>Technical </a:t>
            </a:r>
            <a:r>
              <a:rPr lang="de-DE" sz="2400" b="0" dirty="0" err="1"/>
              <a:t>innovations</a:t>
            </a:r>
            <a:r>
              <a:rPr lang="de-DE" sz="2400" b="0" dirty="0"/>
              <a:t> bring </a:t>
            </a:r>
            <a:r>
              <a:rPr lang="de-DE" sz="2400" b="0" dirty="0" err="1"/>
              <a:t>chances</a:t>
            </a:r>
            <a:r>
              <a:rPr lang="de-DE" sz="2400" b="0" dirty="0"/>
              <a:t> </a:t>
            </a:r>
            <a:r>
              <a:rPr lang="de-DE" sz="2400" b="0" dirty="0" err="1"/>
              <a:t>and</a:t>
            </a:r>
            <a:r>
              <a:rPr lang="de-DE" sz="2400" b="0" dirty="0"/>
              <a:t> </a:t>
            </a:r>
            <a:r>
              <a:rPr lang="de-DE" sz="2400" b="0" dirty="0" err="1"/>
              <a:t>risks</a:t>
            </a:r>
            <a:br>
              <a:rPr lang="de-DE" sz="2400" b="0" dirty="0"/>
            </a:br>
            <a:r>
              <a:rPr lang="de-DE" sz="2000" b="0" dirty="0"/>
              <a:t>- </a:t>
            </a:r>
            <a:r>
              <a:rPr lang="de-DE" sz="2000" b="0" dirty="0" err="1"/>
              <a:t>avoiding</a:t>
            </a:r>
            <a:r>
              <a:rPr lang="de-DE" sz="2000" b="0" dirty="0"/>
              <a:t> </a:t>
            </a:r>
            <a:r>
              <a:rPr lang="de-DE" sz="2000" b="0" dirty="0" err="1"/>
              <a:t>the</a:t>
            </a:r>
            <a:r>
              <a:rPr lang="de-DE" sz="2000" b="0" dirty="0"/>
              <a:t> </a:t>
            </a:r>
            <a:r>
              <a:rPr lang="de-DE" sz="2000" b="0" dirty="0" err="1"/>
              <a:t>creation</a:t>
            </a:r>
            <a:r>
              <a:rPr lang="de-DE" sz="2000" b="0" dirty="0"/>
              <a:t> </a:t>
            </a:r>
            <a:r>
              <a:rPr lang="de-DE" sz="2000" b="0" dirty="0" err="1"/>
              <a:t>of</a:t>
            </a:r>
            <a:r>
              <a:rPr lang="de-DE" sz="2000" b="0" dirty="0"/>
              <a:t> </a:t>
            </a:r>
            <a:r>
              <a:rPr lang="de-DE" sz="2000" b="0" dirty="0" err="1"/>
              <a:t>new</a:t>
            </a:r>
            <a:r>
              <a:rPr lang="de-DE" sz="2000" b="0" dirty="0"/>
              <a:t> </a:t>
            </a:r>
            <a:r>
              <a:rPr lang="de-DE" sz="2000" b="0" dirty="0" err="1"/>
              <a:t>barriers</a:t>
            </a:r>
            <a:br>
              <a:rPr lang="de-DE" sz="2000" b="0" dirty="0"/>
            </a:br>
            <a:r>
              <a:rPr lang="de-DE" sz="2000" b="0" dirty="0"/>
              <a:t>- </a:t>
            </a:r>
            <a:r>
              <a:rPr lang="de-DE" sz="2000" b="0" dirty="0" err="1"/>
              <a:t>telework</a:t>
            </a:r>
            <a:r>
              <a:rPr lang="de-DE" sz="2000" b="0" dirty="0"/>
              <a:t> </a:t>
            </a:r>
            <a:r>
              <a:rPr lang="de-DE" sz="2000" b="0" dirty="0" err="1"/>
              <a:t>as</a:t>
            </a:r>
            <a:r>
              <a:rPr lang="de-DE" sz="2000" b="0" dirty="0"/>
              <a:t> a </a:t>
            </a:r>
            <a:r>
              <a:rPr lang="de-DE" sz="2000" b="0" dirty="0" err="1"/>
              <a:t>chance</a:t>
            </a:r>
            <a:r>
              <a:rPr lang="de-DE" sz="2000" b="0" dirty="0"/>
              <a:t> </a:t>
            </a:r>
            <a:r>
              <a:rPr lang="de-DE" sz="2000" b="0" dirty="0" err="1"/>
              <a:t>for</a:t>
            </a:r>
            <a:r>
              <a:rPr lang="de-DE" sz="2000" b="0" dirty="0"/>
              <a:t> </a:t>
            </a:r>
            <a:r>
              <a:rPr lang="de-DE" sz="2000" b="0" dirty="0" err="1"/>
              <a:t>persons</a:t>
            </a:r>
            <a:r>
              <a:rPr lang="de-DE" sz="2000" b="0" dirty="0"/>
              <a:t> </a:t>
            </a:r>
            <a:r>
              <a:rPr lang="de-DE" sz="2000" b="0" dirty="0" err="1"/>
              <a:t>with</a:t>
            </a:r>
            <a:r>
              <a:rPr lang="de-DE" sz="2000" b="0" dirty="0"/>
              <a:t> </a:t>
            </a:r>
            <a:r>
              <a:rPr lang="de-DE" sz="2000" b="0" dirty="0" err="1"/>
              <a:t>immobilities</a:t>
            </a:r>
            <a:br>
              <a:rPr lang="de-DE" sz="2400" b="0" dirty="0"/>
            </a:br>
            <a:br>
              <a:rPr lang="en-US" sz="2400" b="0" dirty="0"/>
            </a:br>
            <a:br>
              <a:rPr lang="en-US" sz="2400" dirty="0"/>
            </a:br>
            <a:br>
              <a:rPr lang="en-US" sz="3600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3" name="Rechteck 2"/>
          <p:cNvSpPr/>
          <p:nvPr/>
        </p:nvSpPr>
        <p:spPr>
          <a:xfrm>
            <a:off x="1624437" y="325228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374" y="3714124"/>
            <a:ext cx="1798976" cy="17562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7320" y="5493028"/>
            <a:ext cx="86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corporate’s processes and philosophy to telework!</a:t>
            </a:r>
            <a:b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4453286" y="2098310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2"/>
    </mc:Choice>
    <mc:Fallback xmlns="">
      <p:transition spd="slow" advTm="513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80073" y="1174382"/>
            <a:ext cx="72030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8. </a:t>
            </a:r>
            <a:r>
              <a:rPr lang="en-US" sz="26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Analyze business processes with the help of consultants for new working fields within enterprises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80073" y="2779088"/>
            <a:ext cx="7203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Re-design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b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Train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b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4216165" y="2381969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983411" y="4917578"/>
            <a:ext cx="7203057" cy="107721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Situation!</a:t>
            </a: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34" y="2712160"/>
            <a:ext cx="2159207" cy="149910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1"/>
    </mc:Choice>
    <mc:Fallback xmlns="">
      <p:transition spd="slow" advTm="584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328" y="1283281"/>
            <a:ext cx="7416800" cy="727100"/>
          </a:xfrm>
        </p:spPr>
        <p:txBody>
          <a:bodyPr/>
          <a:lstStyle/>
          <a:p>
            <a:r>
              <a:rPr lang="en-US" sz="2600" dirty="0"/>
              <a:t>9. Define accessibility by determining criteria and assess the status quo </a:t>
            </a:r>
            <a:br>
              <a:rPr lang="en-US" dirty="0"/>
            </a:br>
            <a:br>
              <a:rPr lang="en-US" dirty="0"/>
            </a:br>
            <a:r>
              <a:rPr lang="en-US" sz="2400" b="0" dirty="0"/>
              <a:t>Criteria for enterprises in order to locate barriers</a:t>
            </a:r>
            <a:br>
              <a:rPr lang="en-US" sz="2400" b="0" dirty="0"/>
            </a:br>
            <a:br>
              <a:rPr lang="en-US" b="0" dirty="0"/>
            </a:br>
            <a:br>
              <a:rPr lang="de-DE" b="0" dirty="0"/>
            </a:br>
            <a:r>
              <a:rPr lang="de-DE" sz="2400" b="0" dirty="0"/>
              <a:t>	</a:t>
            </a:r>
            <a:br>
              <a:rPr lang="de-DE" sz="2400" b="0" dirty="0"/>
            </a:br>
            <a:br>
              <a:rPr lang="de-DE" sz="2400" b="0" dirty="0"/>
            </a:br>
            <a:br>
              <a:rPr lang="de-DE" sz="2400" b="0" dirty="0"/>
            </a:br>
            <a:br>
              <a:rPr lang="de-DE" sz="2400" b="0" dirty="0"/>
            </a:b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979328" y="3354343"/>
            <a:ext cx="791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Evaluate</a:t>
            </a:r>
            <a:r>
              <a:rPr lang="de-DE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status</a:t>
            </a:r>
            <a:r>
              <a:rPr lang="de-DE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quo </a:t>
            </a:r>
            <a:r>
              <a:rPr lang="de-DE" sz="2400" b="1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lang="de-DE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measuring</a:t>
            </a:r>
            <a:r>
              <a:rPr lang="de-DE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progress</a:t>
            </a:r>
            <a:r>
              <a:rPr lang="de-DE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50316" y="325228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4" y="4181651"/>
            <a:ext cx="1128480" cy="1190033"/>
          </a:xfrm>
          <a:prstGeom prst="rect">
            <a:avLst/>
          </a:prstGeom>
        </p:spPr>
      </p:pic>
      <p:pic>
        <p:nvPicPr>
          <p:cNvPr id="5122" name="Picture 2" descr="Bildergebnis für checkli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38" y="4181651"/>
            <a:ext cx="897890" cy="10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887268" y="5865962"/>
            <a:ext cx="589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116710" y="4754496"/>
            <a:ext cx="648316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de-DE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4441879" y="2873952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80"/>
    </mc:Choice>
    <mc:Fallback xmlns="">
      <p:transition spd="slow" advTm="505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0247" y="1277615"/>
            <a:ext cx="7167595" cy="727100"/>
          </a:xfrm>
        </p:spPr>
        <p:txBody>
          <a:bodyPr/>
          <a:lstStyle/>
          <a:p>
            <a:r>
              <a:rPr lang="de-DE" sz="2600" dirty="0"/>
              <a:t>10. </a:t>
            </a:r>
            <a:r>
              <a:rPr lang="en-US" sz="2600" dirty="0"/>
              <a:t>Use experiences of other enterprises in a structured and sustainable exchange</a:t>
            </a:r>
            <a:br>
              <a:rPr lang="de-DE" dirty="0"/>
            </a:br>
            <a:br>
              <a:rPr lang="de-DE" dirty="0"/>
            </a:br>
            <a:r>
              <a:rPr lang="de-DE" sz="2400" b="0" dirty="0" err="1"/>
              <a:t>Accessibility</a:t>
            </a:r>
            <a:r>
              <a:rPr lang="de-DE" sz="2400" b="0" dirty="0"/>
              <a:t> </a:t>
            </a:r>
            <a:r>
              <a:rPr lang="de-DE" sz="2400" b="0" dirty="0" err="1"/>
              <a:t>is</a:t>
            </a:r>
            <a:r>
              <a:rPr lang="de-DE" sz="2400" b="0" dirty="0"/>
              <a:t> a </a:t>
            </a:r>
            <a:r>
              <a:rPr lang="de-DE" sz="2400" b="0" dirty="0" err="1"/>
              <a:t>cross-sectional</a:t>
            </a:r>
            <a:r>
              <a:rPr lang="de-DE" sz="2400" b="0" dirty="0"/>
              <a:t> </a:t>
            </a:r>
            <a:r>
              <a:rPr lang="de-DE" sz="2400" b="0" dirty="0" err="1"/>
              <a:t>and</a:t>
            </a:r>
            <a:r>
              <a:rPr lang="de-DE" sz="2400" b="0" dirty="0"/>
              <a:t> multi-professional </a:t>
            </a:r>
            <a:r>
              <a:rPr lang="de-DE" sz="2400" b="0" dirty="0" err="1"/>
              <a:t>task</a:t>
            </a:r>
            <a:r>
              <a:rPr lang="de-DE" sz="2400" b="0" dirty="0"/>
              <a:t> in</a:t>
            </a:r>
            <a:br>
              <a:rPr lang="de-DE" sz="2400" b="0" dirty="0"/>
            </a:br>
            <a:br>
              <a:rPr lang="de-DE" sz="2400" b="0" dirty="0"/>
            </a:br>
            <a:r>
              <a:rPr lang="de-DE" sz="2400" b="0" dirty="0"/>
              <a:t>- </a:t>
            </a:r>
            <a:r>
              <a:rPr lang="de-DE" sz="2400" b="0" dirty="0" err="1"/>
              <a:t>enterprises</a:t>
            </a:r>
            <a:br>
              <a:rPr lang="de-DE" sz="2400" b="0" dirty="0"/>
            </a:br>
            <a:r>
              <a:rPr lang="de-DE" sz="2400" b="0" dirty="0"/>
              <a:t>- </a:t>
            </a:r>
            <a:r>
              <a:rPr lang="de-DE" sz="2400" b="0" dirty="0" err="1"/>
              <a:t>governments</a:t>
            </a:r>
            <a:br>
              <a:rPr lang="de-DE" sz="2400" b="0" dirty="0"/>
            </a:br>
            <a:r>
              <a:rPr lang="de-DE" sz="2400" b="0" dirty="0"/>
              <a:t>- </a:t>
            </a:r>
            <a:r>
              <a:rPr lang="de-DE" sz="2400" b="0" dirty="0" err="1"/>
              <a:t>civil</a:t>
            </a:r>
            <a:r>
              <a:rPr lang="de-DE" sz="2400" b="0" dirty="0"/>
              <a:t> </a:t>
            </a:r>
            <a:r>
              <a:rPr lang="de-DE" sz="2400" b="0" dirty="0" err="1"/>
              <a:t>societies</a:t>
            </a:r>
            <a:br>
              <a:rPr lang="de-DE" sz="2400" b="0" dirty="0"/>
            </a:br>
            <a:br>
              <a:rPr lang="de-DE" sz="2400" b="0" dirty="0"/>
            </a:br>
            <a:br>
              <a:rPr lang="en-US" sz="3600" dirty="0"/>
            </a:br>
            <a:r>
              <a:rPr lang="en-US" sz="2400" dirty="0"/>
              <a:t>Exchanging good measures and best practices based on international experiences!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hteck 3"/>
          <p:cNvSpPr/>
          <p:nvPr/>
        </p:nvSpPr>
        <p:spPr>
          <a:xfrm>
            <a:off x="1651191" y="339227"/>
            <a:ext cx="5885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6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75" y="3399129"/>
            <a:ext cx="2186152" cy="1460758"/>
          </a:xfrm>
        </p:spPr>
      </p:pic>
      <p:sp>
        <p:nvSpPr>
          <p:cNvPr id="7" name="Rechteck 6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4"/>
    </mc:Choice>
    <mc:Fallback xmlns="">
      <p:transition spd="slow" advTm="463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742" y="1268083"/>
            <a:ext cx="7304658" cy="613106"/>
          </a:xfrm>
        </p:spPr>
        <p:txBody>
          <a:bodyPr/>
          <a:lstStyle/>
          <a:p>
            <a:r>
              <a:rPr lang="de-DE" dirty="0" err="1"/>
              <a:t>Section</a:t>
            </a:r>
            <a:r>
              <a:rPr lang="de-DE" dirty="0"/>
              <a:t>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5742" y="1975449"/>
            <a:ext cx="7193473" cy="810254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1"/>
                </a:solidFill>
              </a:rPr>
              <a:t>Golden rules for governments and civil societies to promote accessibility</a:t>
            </a:r>
            <a:endParaRPr lang="de-DE" sz="28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wheelchair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21" y="3062378"/>
            <a:ext cx="3581688" cy="2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2"/>
    </mc:Choice>
    <mc:Fallback xmlns="">
      <p:transition spd="slow" advTm="173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117" y="1262843"/>
            <a:ext cx="7416800" cy="727100"/>
          </a:xfrm>
        </p:spPr>
        <p:txBody>
          <a:bodyPr/>
          <a:lstStyle/>
          <a:p>
            <a:r>
              <a:rPr lang="en-US" sz="2600" dirty="0"/>
              <a:t>1. Provide foresighted legislation by implementing articles 9 and 27 UN-CRPD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chemeClr val="accent1"/>
                </a:solidFill>
              </a:rPr>
              <a:t>Accessible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working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environment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is</a:t>
            </a:r>
            <a:r>
              <a:rPr lang="de-DE" dirty="0">
                <a:solidFill>
                  <a:schemeClr val="accent1"/>
                </a:solidFill>
              </a:rPr>
              <a:t> a human </a:t>
            </a:r>
            <a:r>
              <a:rPr lang="de-DE" dirty="0" err="1">
                <a:solidFill>
                  <a:schemeClr val="accent1"/>
                </a:solidFill>
              </a:rPr>
              <a:t>right</a:t>
            </a:r>
            <a:r>
              <a:rPr lang="de-DE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endParaRPr lang="de-DE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preventive</a:t>
            </a:r>
            <a:endParaRPr lang="de-DE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systematic</a:t>
            </a:r>
            <a:r>
              <a:rPr lang="de-DE" dirty="0">
                <a:solidFill>
                  <a:schemeClr val="accent1"/>
                </a:solidFill>
              </a:rPr>
              <a:t>		</a:t>
            </a:r>
            <a:r>
              <a:rPr lang="de-DE" dirty="0" err="1">
                <a:solidFill>
                  <a:schemeClr val="accent1"/>
                </a:solidFill>
              </a:rPr>
              <a:t>legislation</a:t>
            </a:r>
            <a:r>
              <a:rPr lang="de-DE" dirty="0">
                <a:solidFill>
                  <a:schemeClr val="accent1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foresighted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Geschweifte Klammer rechts 3"/>
          <p:cNvSpPr/>
          <p:nvPr/>
        </p:nvSpPr>
        <p:spPr>
          <a:xfrm>
            <a:off x="2795451" y="3108960"/>
            <a:ext cx="313509" cy="927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90057" y="4846320"/>
            <a:ext cx="55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accomodations</a:t>
            </a:r>
            <a:r>
              <a:rPr lang="de-D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hteck 6"/>
          <p:cNvSpPr/>
          <p:nvPr/>
        </p:nvSpPr>
        <p:spPr>
          <a:xfrm>
            <a:off x="1667197" y="344192"/>
            <a:ext cx="7319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governments and civil societies to promote accessibility</a:t>
            </a:r>
            <a:endParaRPr lang="de-D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26" y="3108960"/>
            <a:ext cx="1679724" cy="1122469"/>
          </a:xfrm>
          <a:prstGeom prst="rect">
            <a:avLst/>
          </a:prstGeom>
        </p:spPr>
      </p:pic>
      <p:sp>
        <p:nvSpPr>
          <p:cNvPr id="10" name="Nach oben gebogener Pfeil 9"/>
          <p:cNvSpPr/>
          <p:nvPr/>
        </p:nvSpPr>
        <p:spPr>
          <a:xfrm rot="5400000">
            <a:off x="1258981" y="4417032"/>
            <a:ext cx="914400" cy="6445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8"/>
    </mc:Choice>
    <mc:Fallback xmlns="">
      <p:transition spd="slow" advTm="4260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9235" y="1307675"/>
            <a:ext cx="7416800" cy="727100"/>
          </a:xfrm>
        </p:spPr>
        <p:txBody>
          <a:bodyPr/>
          <a:lstStyle/>
          <a:p>
            <a:r>
              <a:rPr lang="en-US" sz="2600" dirty="0"/>
              <a:t>2. Lift enterprises in the focus of actions as recipients of social welfare/security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b="1" dirty="0" err="1">
                <a:solidFill>
                  <a:schemeClr val="accent1"/>
                </a:solidFill>
              </a:rPr>
              <a:t>Put</a:t>
            </a:r>
            <a:r>
              <a:rPr lang="de-DE" sz="2800" b="1" dirty="0">
                <a:solidFill>
                  <a:schemeClr val="accent1"/>
                </a:solidFill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</a:rPr>
              <a:t>enterprises</a:t>
            </a:r>
            <a:r>
              <a:rPr lang="de-DE" sz="2800" b="1" dirty="0">
                <a:solidFill>
                  <a:schemeClr val="accent1"/>
                </a:solidFill>
              </a:rPr>
              <a:t> in </a:t>
            </a:r>
            <a:r>
              <a:rPr lang="de-DE" sz="2800" b="1" dirty="0" err="1">
                <a:solidFill>
                  <a:schemeClr val="accent1"/>
                </a:solidFill>
              </a:rPr>
              <a:t>the</a:t>
            </a:r>
            <a:r>
              <a:rPr lang="de-DE" sz="2800" b="1" dirty="0">
                <a:solidFill>
                  <a:schemeClr val="accent1"/>
                </a:solidFill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</a:rPr>
              <a:t>center</a:t>
            </a:r>
            <a:r>
              <a:rPr lang="de-DE" sz="2800" b="1" dirty="0">
                <a:solidFill>
                  <a:schemeClr val="accent1"/>
                </a:solidFill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</a:rPr>
              <a:t>of</a:t>
            </a:r>
            <a:r>
              <a:rPr lang="de-DE" sz="2800" b="1" dirty="0">
                <a:solidFill>
                  <a:schemeClr val="accent1"/>
                </a:solidFill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</a:rPr>
              <a:t>actions</a:t>
            </a:r>
            <a:br>
              <a:rPr lang="de-DE" sz="2800" b="1" dirty="0">
                <a:solidFill>
                  <a:schemeClr val="accent1"/>
                </a:solidFill>
              </a:rPr>
            </a:br>
            <a:endParaRPr lang="de-DE" sz="28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consensus-based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approach</a:t>
            </a:r>
            <a:endParaRPr lang="de-DE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collaboration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with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social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partners</a:t>
            </a:r>
            <a:endParaRPr lang="de-DE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975113" y="4121535"/>
            <a:ext cx="3383281" cy="2050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37751" y="4790063"/>
            <a:ext cx="418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7390" y="4872691"/>
            <a:ext cx="253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Opener?</a:t>
            </a:r>
          </a:p>
        </p:txBody>
      </p:sp>
      <p:sp>
        <p:nvSpPr>
          <p:cNvPr id="9" name="Rechteck 8"/>
          <p:cNvSpPr/>
          <p:nvPr/>
        </p:nvSpPr>
        <p:spPr>
          <a:xfrm>
            <a:off x="1667197" y="344192"/>
            <a:ext cx="7319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governments and civil societies to promote accessibility</a:t>
            </a:r>
            <a:endParaRPr lang="de-D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01" y="2893794"/>
            <a:ext cx="1401591" cy="134094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9"/>
    </mc:Choice>
    <mc:Fallback xmlns="">
      <p:transition spd="slow" advTm="302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808" y="1292112"/>
            <a:ext cx="7198034" cy="727100"/>
          </a:xfrm>
        </p:spPr>
        <p:txBody>
          <a:bodyPr/>
          <a:lstStyle/>
          <a:p>
            <a:r>
              <a:rPr lang="en-US" sz="2600" dirty="0"/>
              <a:t>3. Encourage enterprises through incentives, not only by punishment (quota-system)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Create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financial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incentives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enterprises</a:t>
            </a:r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tax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benefits</a:t>
            </a:r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reimbursement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social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contribution</a:t>
            </a:r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Preference in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tendering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public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contracts</a:t>
            </a:r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Based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 on an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enterprise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-ranking </a:t>
            </a:r>
            <a:r>
              <a:rPr lang="de-DE" dirty="0" err="1">
                <a:solidFill>
                  <a:schemeClr val="accent1"/>
                </a:solidFill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de-DE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de-D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85800" lvl="2" indent="0">
              <a:buNone/>
            </a:pPr>
            <a:r>
              <a:rPr lang="de-D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85800" lvl="2" indent="0">
              <a:buNone/>
            </a:pPr>
            <a:r>
              <a:rPr lang="de-D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73552" y="5244738"/>
            <a:ext cx="722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positive-</a:t>
            </a:r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e-DE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67197" y="344192"/>
            <a:ext cx="7319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governments and civil societies to promote accessibility</a:t>
            </a:r>
            <a:endParaRPr lang="de-D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c.vergleich.org/image/upload/s--dvchYPeX--/c_pad,dpr_3.0,f_auto,h_93,q_auto:eco,w_93/v1/product/sites/3426/geldhaufen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91" y="2228468"/>
            <a:ext cx="2009654" cy="20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ch oben gebogener Pfeil 8"/>
          <p:cNvSpPr/>
          <p:nvPr/>
        </p:nvSpPr>
        <p:spPr>
          <a:xfrm rot="5400000">
            <a:off x="844881" y="4874232"/>
            <a:ext cx="914400" cy="6445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70938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50"/>
    </mc:Choice>
    <mc:Fallback xmlns="">
      <p:transition spd="slow" advTm="481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1623" y="1300738"/>
            <a:ext cx="7416800" cy="727100"/>
          </a:xfrm>
        </p:spPr>
        <p:txBody>
          <a:bodyPr/>
          <a:lstStyle/>
          <a:p>
            <a:r>
              <a:rPr lang="en-US" sz="2600" dirty="0"/>
              <a:t>4. Ensure enterprise-centered experts in accessibility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613" y="1986304"/>
            <a:ext cx="7416801" cy="954680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  Professional support and concrete contact persons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667197" y="344192"/>
            <a:ext cx="7319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governments and civil societies to promote accessibility</a:t>
            </a:r>
            <a:endParaRPr lang="de-D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43162" y="3694734"/>
            <a:ext cx="71848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“One-stop-shop approach”</a:t>
            </a:r>
          </a:p>
        </p:txBody>
      </p:sp>
      <p:sp>
        <p:nvSpPr>
          <p:cNvPr id="8" name="Pfeil nach unten 7"/>
          <p:cNvSpPr/>
          <p:nvPr/>
        </p:nvSpPr>
        <p:spPr>
          <a:xfrm>
            <a:off x="4462014" y="2080624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89139" y="4599471"/>
            <a:ext cx="3791597" cy="1495184"/>
            <a:chOff x="1522" y="1315"/>
            <a:chExt cx="2769" cy="2659"/>
          </a:xfrm>
        </p:grpSpPr>
        <p:sp>
          <p:nvSpPr>
            <p:cNvPr id="11" name="Ellipse 56"/>
            <p:cNvSpPr>
              <a:spLocks noChangeArrowheads="1"/>
            </p:cNvSpPr>
            <p:nvPr/>
          </p:nvSpPr>
          <p:spPr bwMode="auto">
            <a:xfrm>
              <a:off x="1551" y="3605"/>
              <a:ext cx="2648" cy="36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4998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grpSp>
          <p:nvGrpSpPr>
            <p:cNvPr id="12" name="Gruppieren 35"/>
            <p:cNvGrpSpPr/>
            <p:nvPr/>
          </p:nvGrpSpPr>
          <p:grpSpPr bwMode="gray">
            <a:xfrm>
              <a:off x="1509" y="1183"/>
              <a:ext cx="2591" cy="2592"/>
              <a:chOff x="2827338" y="1927225"/>
              <a:chExt cx="3508375" cy="3508375"/>
            </a:xfrm>
            <a:effectLst/>
            <a:scene3d>
              <a:camera prst="perspectiveRelaxedModerately" fov="5400000">
                <a:rot lat="19728700" lon="1267010" rev="21278877"/>
              </a:camera>
              <a:lightRig rig="balanced" dir="t"/>
            </a:scene3d>
          </p:grpSpPr>
          <p:sp>
            <p:nvSpPr>
              <p:cNvPr id="13" name="Freeform 15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138488" y="4237038"/>
                <a:ext cx="2981325" cy="1198562"/>
              </a:xfrm>
              <a:custGeom>
                <a:avLst/>
                <a:gdLst/>
                <a:ahLst/>
                <a:cxnLst>
                  <a:cxn ang="0">
                    <a:pos x="417" y="0"/>
                  </a:cxn>
                  <a:cxn ang="0">
                    <a:pos x="413" y="6"/>
                  </a:cxn>
                  <a:cxn ang="0">
                    <a:pos x="142" y="79"/>
                  </a:cxn>
                  <a:cxn ang="0">
                    <a:pos x="83" y="27"/>
                  </a:cxn>
                  <a:cxn ang="0">
                    <a:pos x="20" y="15"/>
                  </a:cxn>
                  <a:cxn ang="0">
                    <a:pos x="0" y="74"/>
                  </a:cxn>
                  <a:cxn ang="0">
                    <a:pos x="241" y="200"/>
                  </a:cxn>
                  <a:cxn ang="0">
                    <a:pos x="498" y="47"/>
                  </a:cxn>
                  <a:cxn ang="0">
                    <a:pos x="437" y="60"/>
                  </a:cxn>
                  <a:cxn ang="0">
                    <a:pos x="417" y="0"/>
                  </a:cxn>
                </a:cxnLst>
                <a:rect l="0" t="0" r="r" b="b"/>
                <a:pathLst>
                  <a:path w="498" h="200">
                    <a:moveTo>
                      <a:pt x="417" y="0"/>
                    </a:moveTo>
                    <a:cubicBezTo>
                      <a:pt x="415" y="2"/>
                      <a:pt x="414" y="4"/>
                      <a:pt x="413" y="6"/>
                    </a:cubicBezTo>
                    <a:cubicBezTo>
                      <a:pt x="358" y="101"/>
                      <a:pt x="237" y="134"/>
                      <a:pt x="142" y="79"/>
                    </a:cubicBezTo>
                    <a:cubicBezTo>
                      <a:pt x="118" y="66"/>
                      <a:pt x="99" y="48"/>
                      <a:pt x="83" y="27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3" y="150"/>
                      <a:pt x="141" y="200"/>
                      <a:pt x="241" y="200"/>
                    </a:cubicBezTo>
                    <a:cubicBezTo>
                      <a:pt x="352" y="200"/>
                      <a:pt x="449" y="138"/>
                      <a:pt x="498" y="47"/>
                    </a:cubicBezTo>
                    <a:cubicBezTo>
                      <a:pt x="437" y="60"/>
                      <a:pt x="437" y="60"/>
                      <a:pt x="437" y="60"/>
                    </a:cubicBezTo>
                    <a:lnTo>
                      <a:pt x="41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6A6A6"/>
                  </a:gs>
                  <a:gs pos="100000">
                    <a:srgbClr val="BFBFBF"/>
                  </a:gs>
                </a:gsLst>
                <a:lin ang="0" scaled="1"/>
                <a:tileRect/>
              </a:gradFill>
              <a:ln w="19050">
                <a:solidFill>
                  <a:srgbClr val="D9D9D9"/>
                </a:solidFill>
                <a:round/>
                <a:headEnd/>
                <a:tailEnd/>
              </a:ln>
              <a:sp3d extrusionH="127000"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4" name="Freeform 16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2827338" y="1933575"/>
                <a:ext cx="1855787" cy="2663825"/>
              </a:xfrm>
              <a:custGeom>
                <a:avLst/>
                <a:gdLst/>
                <a:ahLst/>
                <a:cxnLst>
                  <a:cxn ang="0">
                    <a:pos x="124" y="397"/>
                  </a:cxn>
                  <a:cxn ang="0">
                    <a:pos x="121" y="193"/>
                  </a:cxn>
                  <a:cxn ang="0">
                    <a:pos x="268" y="95"/>
                  </a:cxn>
                  <a:cxn ang="0">
                    <a:pos x="310" y="47"/>
                  </a:cxn>
                  <a:cxn ang="0">
                    <a:pos x="269" y="0"/>
                  </a:cxn>
                  <a:cxn ang="0">
                    <a:pos x="0" y="292"/>
                  </a:cxn>
                  <a:cxn ang="0">
                    <a:pos x="43" y="445"/>
                  </a:cxn>
                  <a:cxn ang="0">
                    <a:pos x="64" y="385"/>
                  </a:cxn>
                  <a:cxn ang="0">
                    <a:pos x="124" y="397"/>
                  </a:cxn>
                </a:cxnLst>
                <a:rect l="0" t="0" r="r" b="b"/>
                <a:pathLst>
                  <a:path w="310" h="445">
                    <a:moveTo>
                      <a:pt x="124" y="397"/>
                    </a:moveTo>
                    <a:cubicBezTo>
                      <a:pt x="87" y="337"/>
                      <a:pt x="83" y="259"/>
                      <a:pt x="121" y="193"/>
                    </a:cubicBezTo>
                    <a:cubicBezTo>
                      <a:pt x="153" y="137"/>
                      <a:pt x="208" y="103"/>
                      <a:pt x="268" y="95"/>
                    </a:cubicBezTo>
                    <a:cubicBezTo>
                      <a:pt x="310" y="47"/>
                      <a:pt x="310" y="47"/>
                      <a:pt x="310" y="47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119" y="13"/>
                      <a:pt x="0" y="139"/>
                      <a:pt x="0" y="292"/>
                    </a:cubicBezTo>
                    <a:cubicBezTo>
                      <a:pt x="0" y="348"/>
                      <a:pt x="16" y="401"/>
                      <a:pt x="43" y="445"/>
                    </a:cubicBezTo>
                    <a:cubicBezTo>
                      <a:pt x="64" y="385"/>
                      <a:pt x="64" y="385"/>
                      <a:pt x="64" y="385"/>
                    </a:cubicBezTo>
                    <a:lnTo>
                      <a:pt x="124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6A6A6"/>
                  </a:gs>
                  <a:gs pos="100000">
                    <a:srgbClr val="BFBFBF"/>
                  </a:gs>
                </a:gsLst>
                <a:lin ang="5400000" scaled="1"/>
              </a:gradFill>
              <a:ln w="19050">
                <a:solidFill>
                  <a:srgbClr val="D9D9D9"/>
                </a:solidFill>
                <a:round/>
                <a:headEnd/>
                <a:tailEnd/>
              </a:ln>
              <a:effectLst/>
              <a:sp3d extrusionH="127000"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" name="Freeform 17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4538663" y="1927225"/>
                <a:ext cx="1797050" cy="257333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06" y="121"/>
                  </a:cxn>
                  <a:cxn ang="0">
                    <a:pos x="191" y="369"/>
                  </a:cxn>
                  <a:cxn ang="0">
                    <a:pos x="211" y="430"/>
                  </a:cxn>
                  <a:cxn ang="0">
                    <a:pos x="272" y="418"/>
                  </a:cxn>
                  <a:cxn ang="0">
                    <a:pos x="300" y="293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42" y="48"/>
                  </a:cxn>
                  <a:cxn ang="0">
                    <a:pos x="0" y="95"/>
                  </a:cxn>
                </a:cxnLst>
                <a:rect l="0" t="0" r="r" b="b"/>
                <a:pathLst>
                  <a:path w="300" h="430">
                    <a:moveTo>
                      <a:pt x="0" y="95"/>
                    </a:moveTo>
                    <a:cubicBezTo>
                      <a:pt x="36" y="94"/>
                      <a:pt x="73" y="102"/>
                      <a:pt x="106" y="121"/>
                    </a:cubicBezTo>
                    <a:cubicBezTo>
                      <a:pt x="193" y="172"/>
                      <a:pt x="228" y="278"/>
                      <a:pt x="191" y="369"/>
                    </a:cubicBezTo>
                    <a:cubicBezTo>
                      <a:pt x="211" y="430"/>
                      <a:pt x="211" y="430"/>
                      <a:pt x="211" y="430"/>
                    </a:cubicBezTo>
                    <a:cubicBezTo>
                      <a:pt x="272" y="418"/>
                      <a:pt x="272" y="418"/>
                      <a:pt x="272" y="418"/>
                    </a:cubicBezTo>
                    <a:cubicBezTo>
                      <a:pt x="290" y="380"/>
                      <a:pt x="300" y="338"/>
                      <a:pt x="300" y="293"/>
                    </a:cubicBezTo>
                    <a:cubicBezTo>
                      <a:pt x="300" y="132"/>
                      <a:pt x="169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ubicBezTo>
                      <a:pt x="42" y="48"/>
                      <a:pt x="42" y="48"/>
                      <a:pt x="42" y="48"/>
                    </a:cubicBezTo>
                    <a:lnTo>
                      <a:pt x="0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9050">
                <a:solidFill>
                  <a:srgbClr val="D9D9D9"/>
                </a:solidFill>
                <a:round/>
                <a:headEnd/>
                <a:tailEnd/>
              </a:ln>
              <a:sp3d extrusionH="127000"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4" name="Textfeld 3"/>
          <p:cNvSpPr txBox="1"/>
          <p:nvPr/>
        </p:nvSpPr>
        <p:spPr>
          <a:xfrm>
            <a:off x="877618" y="2821299"/>
            <a:ext cx="716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qualified experts serving in or for enterprises speaking the language of employers based 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87320" y="6394858"/>
            <a:ext cx="27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47"/>
    </mc:Choice>
    <mc:Fallback xmlns="">
      <p:transition spd="slow" advTm="5004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290" y="1278776"/>
            <a:ext cx="7416800" cy="727100"/>
          </a:xfrm>
        </p:spPr>
        <p:txBody>
          <a:bodyPr/>
          <a:lstStyle/>
          <a:p>
            <a:r>
              <a:rPr lang="en-US" sz="2600" dirty="0"/>
              <a:t>5. Create systematical designed cooperation 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9290" y="2201796"/>
            <a:ext cx="7416801" cy="406876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chemeClr val="accent1"/>
                </a:solidFill>
              </a:rPr>
              <a:t>Establishing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formalizing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collaborations</a:t>
            </a: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agreements</a:t>
            </a:r>
            <a:endParaRPr lang="de-DE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de-DE" dirty="0" err="1">
                <a:solidFill>
                  <a:schemeClr val="accent1"/>
                </a:solidFill>
              </a:rPr>
              <a:t>cooperation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contracts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accent1"/>
                </a:solidFill>
              </a:rPr>
              <a:t>between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enterprises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external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service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providers</a:t>
            </a:r>
            <a:r>
              <a:rPr lang="de-DE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Geschweifte Klammer rechts 3"/>
          <p:cNvSpPr/>
          <p:nvPr/>
        </p:nvSpPr>
        <p:spPr>
          <a:xfrm>
            <a:off x="3618411" y="2664823"/>
            <a:ext cx="300446" cy="6792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114801" y="2804402"/>
            <a:ext cx="191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de-DE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DE" dirty="0"/>
              <a:t>	</a:t>
            </a:r>
          </a:p>
          <a:p>
            <a:endParaRPr lang="de-DE" dirty="0"/>
          </a:p>
        </p:txBody>
      </p:sp>
      <p:sp>
        <p:nvSpPr>
          <p:cNvPr id="6" name="Nach oben gebogener Pfeil 5"/>
          <p:cNvSpPr/>
          <p:nvPr/>
        </p:nvSpPr>
        <p:spPr>
          <a:xfrm rot="5400000">
            <a:off x="960626" y="4874232"/>
            <a:ext cx="914400" cy="6445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67197" y="5275506"/>
            <a:ext cx="648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lack of expertise and resources within enterprises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67197" y="344192"/>
            <a:ext cx="7319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governments and civil societies to promote accessibility</a:t>
            </a:r>
            <a:endParaRPr lang="de-D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Bildergebnis für legal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9" y="2380848"/>
            <a:ext cx="1121134" cy="11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287320" y="6394858"/>
            <a:ext cx="27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6"/>
    </mc:Choice>
    <mc:Fallback xmlns="">
      <p:transition spd="slow" advTm="254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440994" y="4308889"/>
            <a:ext cx="8643126" cy="144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521" y="1248476"/>
            <a:ext cx="7416800" cy="7271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Introduction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7066" y="2004716"/>
            <a:ext cx="7200776" cy="19431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Based on an international study commissioned by the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German Ministry of Labor and Social Affairs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Rehabilitation International (New York) presents a</a:t>
            </a:r>
            <a:br>
              <a:rPr lang="en-US" sz="18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               </a:t>
            </a:r>
            <a:r>
              <a:rPr lang="en-US" dirty="0">
                <a:solidFill>
                  <a:schemeClr val="tx2"/>
                </a:solidFill>
              </a:rPr>
              <a:t>“RI Global Guide</a:t>
            </a:r>
            <a:r>
              <a:rPr lang="en-US" b="1" dirty="0">
                <a:solidFill>
                  <a:schemeClr val="tx2"/>
                </a:solidFill>
              </a:rPr>
              <a:t> on accessibility for enterprises”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2"/>
                </a:solidFill>
              </a:rPr>
              <a:t>which contains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     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77066" y="4266075"/>
            <a:ext cx="7926264" cy="727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accent1"/>
              </a:solidFill>
            </a:endParaRPr>
          </a:p>
        </p:txBody>
      </p:sp>
      <p:sp>
        <p:nvSpPr>
          <p:cNvPr id="24" name="Pfeil nach unten 23"/>
          <p:cNvSpPr/>
          <p:nvPr/>
        </p:nvSpPr>
        <p:spPr>
          <a:xfrm>
            <a:off x="4449072" y="3606949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13712" y="4471542"/>
            <a:ext cx="8316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“International rules” for stakeholders within enterprises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2: “International rules” for governments and civil society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Rechteck 8"/>
          <p:cNvSpPr/>
          <p:nvPr/>
        </p:nvSpPr>
        <p:spPr>
          <a:xfrm>
            <a:off x="287320" y="6394858"/>
            <a:ext cx="277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32" y="1986296"/>
            <a:ext cx="1856153" cy="8234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545483" y="2677949"/>
            <a:ext cx="66502" cy="174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78"/>
    </mc:Choice>
    <mc:Fallback xmlns="">
      <p:transition spd="slow" advTm="77078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370" y="1283486"/>
            <a:ext cx="7416800" cy="727100"/>
          </a:xfrm>
        </p:spPr>
        <p:txBody>
          <a:bodyPr/>
          <a:lstStyle/>
          <a:p>
            <a:r>
              <a:rPr lang="en-US" sz="2600" dirty="0"/>
              <a:t>6. Find methods towards an open minded society by long-term campaigns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599" y="2889848"/>
            <a:ext cx="7416801" cy="306010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Changing the perception of person with disability is a long-term process which requires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structures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holistic plan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667197" y="344192"/>
            <a:ext cx="7319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governments and civil societies to promote accessibility</a:t>
            </a:r>
            <a:endParaRPr lang="de-D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0823" y="2570671"/>
            <a:ext cx="719347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59" y="4213540"/>
            <a:ext cx="1531279" cy="14281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87320" y="6394858"/>
            <a:ext cx="27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3"/>
    </mc:Choice>
    <mc:Fallback xmlns="">
      <p:transition spd="slow" advTm="4330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1622" y="1283486"/>
            <a:ext cx="7416800" cy="727100"/>
          </a:xfrm>
        </p:spPr>
        <p:txBody>
          <a:bodyPr/>
          <a:lstStyle/>
          <a:p>
            <a:r>
              <a:rPr lang="en-US" sz="2600" dirty="0"/>
              <a:t>7. Use the potential of worldwide </a:t>
            </a:r>
            <a:br>
              <a:rPr lang="en-US" sz="2600" dirty="0"/>
            </a:br>
            <a:r>
              <a:rPr lang="en-US" sz="2600" dirty="0"/>
              <a:t>experiences and ideas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6537" y="1950199"/>
            <a:ext cx="7416801" cy="4068762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Implementing the article 32 UN-CRPD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Providing national platforms to exchange international experiences</a:t>
            </a:r>
          </a:p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</a:rPr>
              <a:t> Adapting existing congresses and events by integrating    international speaker to share good examples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29" y="1283486"/>
            <a:ext cx="2178828" cy="126993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01621" y="4856997"/>
            <a:ext cx="7900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the global potential by intensifying international collaborations</a:t>
            </a:r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1004717" y="4493023"/>
            <a:ext cx="914400" cy="6445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87320" y="6394858"/>
            <a:ext cx="27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5"/>
    </mc:Choice>
    <mc:Fallback xmlns="">
      <p:transition spd="slow" advTm="511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66703" y="5240970"/>
            <a:ext cx="8642255" cy="772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8533" y="1277615"/>
            <a:ext cx="7416800" cy="7271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Conclusion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0204" y="1605397"/>
            <a:ext cx="8642256" cy="40687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                       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                          </a:t>
            </a:r>
          </a:p>
        </p:txBody>
      </p:sp>
      <p:sp>
        <p:nvSpPr>
          <p:cNvPr id="4" name="Rechteck 3"/>
          <p:cNvSpPr/>
          <p:nvPr/>
        </p:nvSpPr>
        <p:spPr>
          <a:xfrm>
            <a:off x="864644" y="2108116"/>
            <a:ext cx="793677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Foresighted accessibility opens up economical potential for the state and civil societies. </a:t>
            </a:r>
            <a:endParaRPr lang="en-US" sz="2800" b="1" dirty="0">
              <a:solidFill>
                <a:srgbClr val="004994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 punishing employers not fulfilling the quota, creating financial incentives to promote foresighted accessibility within enterprises.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enterprises in the center of actions beside the focus on the qualification and preparation of single persons.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innovation can force a change for persons with disabilities, especially using the digital progress.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0310" y="5299794"/>
            <a:ext cx="8573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within enterprises is a long-term aim which requires personal and financial resources to make a sustainable change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4464905" y="4746888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287320" y="6394858"/>
            <a:ext cx="27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becker.jannik\Desktop\darts-155726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9744" y="959454"/>
            <a:ext cx="1167744" cy="12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79"/>
    </mc:Choice>
    <mc:Fallback xmlns="">
      <p:transition spd="slow" advTm="4867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EE8E0-8450-1A46-8FFC-198B87F7F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54" y="2347014"/>
            <a:ext cx="4157932" cy="172720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96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5"/>
    </mc:Choice>
    <mc:Fallback xmlns="">
      <p:transition spd="slow" advTm="157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157" y="1259457"/>
            <a:ext cx="7203058" cy="621732"/>
          </a:xfrm>
        </p:spPr>
        <p:txBody>
          <a:bodyPr/>
          <a:lstStyle/>
          <a:p>
            <a:r>
              <a:rPr lang="de-DE" dirty="0" err="1"/>
              <a:t>Section</a:t>
            </a:r>
            <a:r>
              <a:rPr lang="de-DE" dirty="0"/>
              <a:t>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6152" y="1966823"/>
            <a:ext cx="7203058" cy="1354347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1"/>
                </a:solidFill>
              </a:rPr>
              <a:t>Golden rules for stakeholders within private companies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wheelchair symbol">
            <a:extLst>
              <a:ext uri="{FF2B5EF4-FFF2-40B4-BE49-F238E27FC236}">
                <a16:creationId xmlns:a16="http://schemas.microsoft.com/office/drawing/2014/main" id="{85A7A190-D526-41A2-8024-5C6DBF2E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21" y="3062378"/>
            <a:ext cx="3581688" cy="2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3"/>
    </mc:Choice>
    <mc:Fallback xmlns="">
      <p:transition spd="slow" advTm="131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260202" y="4621170"/>
            <a:ext cx="8642257" cy="1331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7533" y="1272927"/>
            <a:ext cx="7167595" cy="1021448"/>
          </a:xfrm>
        </p:spPr>
        <p:txBody>
          <a:bodyPr/>
          <a:lstStyle/>
          <a:p>
            <a:r>
              <a:rPr lang="en-US" sz="2600" dirty="0"/>
              <a:t>1. Integrate accessibility in the enterprise’s </a:t>
            </a:r>
            <a:br>
              <a:rPr lang="en-US" sz="2600" dirty="0"/>
            </a:br>
            <a:r>
              <a:rPr lang="en-US" sz="2600" dirty="0"/>
              <a:t>long-term diversity strategy </a:t>
            </a:r>
            <a:br>
              <a:rPr lang="en-US" sz="2600" dirty="0"/>
            </a:br>
            <a:br>
              <a:rPr lang="en-US" sz="2400" dirty="0"/>
            </a:br>
            <a:r>
              <a:rPr lang="en-US" sz="2400" b="0" dirty="0"/>
              <a:t>as part of a superordinate Corporate Strategy like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- Health and Safety</a:t>
            </a:r>
            <a:br>
              <a:rPr lang="en-US" sz="2400" b="0" dirty="0"/>
            </a:br>
            <a:r>
              <a:rPr lang="en-US" sz="2400" b="0" dirty="0"/>
              <a:t>- Corporate Social Responsibility</a:t>
            </a:r>
            <a:br>
              <a:rPr lang="en-US" sz="2400" b="0" dirty="0"/>
            </a:br>
            <a:r>
              <a:rPr lang="en-US" sz="2400" b="0" dirty="0"/>
              <a:t>- Sustainable Development Goals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dirty="0">
                <a:solidFill>
                  <a:schemeClr val="bg1"/>
                </a:solidFill>
              </a:rPr>
              <a:t>Extend the responsibility coming from these approaches to disability!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60203" y="2004715"/>
            <a:ext cx="8642257" cy="7634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0" dirty="0">
              <a:solidFill>
                <a:schemeClr val="accent1"/>
              </a:solidFill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4471119" y="4152095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51191" y="339227"/>
            <a:ext cx="5885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9" name="Picture 2" descr="C:\Users\eisenblaetter.carola\AppData\Local\Microsoft\Windows\Temporary Internet Files\Low\Content.IE5\3WV29BEM\Fotolia_24378424_X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08" y="2907022"/>
            <a:ext cx="2168307" cy="12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82"/>
    </mc:Choice>
    <mc:Fallback xmlns="">
      <p:transition spd="slow" advTm="572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741" y="1277615"/>
            <a:ext cx="7416800" cy="727100"/>
          </a:xfrm>
        </p:spPr>
        <p:txBody>
          <a:bodyPr/>
          <a:lstStyle/>
          <a:p>
            <a:r>
              <a:rPr lang="en-US" sz="2600" dirty="0"/>
              <a:t>2. Convince the top management to consider inclusion as a business case</a:t>
            </a:r>
            <a:br>
              <a:rPr lang="de-DE" sz="2600" dirty="0"/>
            </a:br>
            <a:br>
              <a:rPr lang="de-DE" sz="2600" dirty="0"/>
            </a:br>
            <a:r>
              <a:rPr lang="de-DE" sz="2600" dirty="0"/>
              <a:t>      </a:t>
            </a: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r>
              <a:rPr lang="de-DE" sz="2600" dirty="0"/>
              <a:t>  </a:t>
            </a:r>
            <a:br>
              <a:rPr lang="de-DE" sz="2600" dirty="0"/>
            </a:br>
            <a:br>
              <a:rPr lang="en-US" sz="240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- recruit skilled workers</a:t>
            </a:r>
            <a:br>
              <a:rPr lang="en-US" sz="2400" b="0" dirty="0"/>
            </a:br>
            <a:r>
              <a:rPr lang="en-US" sz="2400" b="0" dirty="0"/>
              <a:t>- increase employees´ satisfaction</a:t>
            </a:r>
            <a:br>
              <a:rPr lang="en-US" sz="2400" b="0" dirty="0"/>
            </a:br>
            <a:r>
              <a:rPr lang="en-US" sz="2400" b="0" dirty="0"/>
              <a:t>- extend additional customers</a:t>
            </a:r>
            <a:br>
              <a:rPr lang="en-US" sz="2400" b="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Pfeil nach unten 3"/>
          <p:cNvSpPr/>
          <p:nvPr/>
        </p:nvSpPr>
        <p:spPr>
          <a:xfrm>
            <a:off x="4436467" y="2087753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656414" y="325228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4" y="3191054"/>
            <a:ext cx="1932034" cy="14061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19497" y="2500982"/>
            <a:ext cx="720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“Accessibility as part of a business case”</a:t>
            </a:r>
          </a:p>
        </p:txBody>
      </p:sp>
      <p:sp>
        <p:nvSpPr>
          <p:cNvPr id="10" name="Rechteck 9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02"/>
    </mc:Choice>
    <mc:Fallback xmlns="">
      <p:transition spd="slow" advTm="461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64800" y="1165298"/>
            <a:ext cx="7159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3. </a:t>
            </a:r>
            <a:r>
              <a:rPr lang="en-US" sz="26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Collaborate with external service providers and include their expertise</a:t>
            </a:r>
            <a:br>
              <a:rPr lang="de-DE" sz="28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87320" y="5039925"/>
            <a:ext cx="8635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Chances for small and medium-sized enterprises!</a:t>
            </a:r>
            <a:br>
              <a:rPr lang="en-US" sz="3600" b="1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974784" y="2727434"/>
            <a:ext cx="718149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Inclusion</a:t>
            </a:r>
            <a:r>
              <a:rPr lang="de-DE" sz="28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in a </a:t>
            </a:r>
            <a:r>
              <a:rPr lang="de-DE" sz="28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holistic</a:t>
            </a:r>
            <a:r>
              <a:rPr lang="de-DE" sz="28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8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approach</a:t>
            </a:r>
            <a:endParaRPr lang="de-DE" sz="2800" dirty="0">
              <a:solidFill>
                <a:srgbClr val="004994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br>
              <a:rPr lang="de-DE" sz="28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de-DE" sz="24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-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Benefit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from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existing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experiences</a:t>
            </a:r>
            <a:b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- Save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own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resources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by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external</a:t>
            </a:r>
            <a:r>
              <a:rPr lang="de-DE" sz="20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  <a:t>experts</a:t>
            </a:r>
            <a:br>
              <a:rPr lang="de-DE" sz="2400" dirty="0">
                <a:solidFill>
                  <a:srgbClr val="004994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12" name="Pfeil nach unten 11"/>
          <p:cNvSpPr/>
          <p:nvPr/>
        </p:nvSpPr>
        <p:spPr>
          <a:xfrm>
            <a:off x="4444762" y="2334849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754811" y="4770408"/>
            <a:ext cx="7625750" cy="101717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25" y="2334849"/>
            <a:ext cx="1784499" cy="104078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99"/>
    </mc:Choice>
    <mc:Fallback xmlns="">
      <p:transition spd="slow" advTm="356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1657228" y="4183811"/>
            <a:ext cx="6555119" cy="113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368" y="1277614"/>
            <a:ext cx="7416800" cy="1060143"/>
          </a:xfrm>
        </p:spPr>
        <p:txBody>
          <a:bodyPr/>
          <a:lstStyle/>
          <a:p>
            <a:r>
              <a:rPr lang="en-US" sz="2600" dirty="0">
                <a:cs typeface="Arial" panose="020B0604020202020204" pitchFamily="34" charset="0"/>
              </a:rPr>
              <a:t>4. </a:t>
            </a:r>
            <a:r>
              <a:rPr lang="en-US" sz="2600" dirty="0"/>
              <a:t>Create appropriate structures by setting up a position for accessibility at the top management and appoint a person in charge</a:t>
            </a:r>
          </a:p>
        </p:txBody>
      </p:sp>
      <p:sp>
        <p:nvSpPr>
          <p:cNvPr id="4" name="Nach oben gebogener Pfeil 3"/>
          <p:cNvSpPr/>
          <p:nvPr/>
        </p:nvSpPr>
        <p:spPr>
          <a:xfrm rot="5400000">
            <a:off x="535315" y="3899618"/>
            <a:ext cx="1492372" cy="594267"/>
          </a:xfrm>
          <a:prstGeom prst="bentUpArrow">
            <a:avLst>
              <a:gd name="adj1" fmla="val 18590"/>
              <a:gd name="adj2" fmla="val 25000"/>
              <a:gd name="adj3" fmla="val 23823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71746" y="2631982"/>
            <a:ext cx="658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Fixing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Accessibility</a:t>
            </a:r>
          </a:p>
          <a:p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	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                           </a:t>
            </a:r>
          </a:p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989817" y="4524000"/>
            <a:ext cx="6242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Mobilizing financial and personal resources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44096" y="325228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06" y="2707609"/>
            <a:ext cx="1846537" cy="77727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1"/>
    </mc:Choice>
    <mc:Fallback xmlns="">
      <p:transition spd="slow" advTm="427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84369" y="1257606"/>
            <a:ext cx="7416800" cy="727100"/>
          </a:xfrm>
        </p:spPr>
        <p:txBody>
          <a:bodyPr/>
          <a:lstStyle/>
          <a:p>
            <a:r>
              <a:rPr lang="de-DE" sz="2600" dirty="0"/>
              <a:t>5. </a:t>
            </a:r>
            <a:r>
              <a:rPr lang="en-US" sz="2600" dirty="0"/>
              <a:t>Initiate awareness-raising trainings for senior management and colleagues</a:t>
            </a:r>
          </a:p>
        </p:txBody>
      </p:sp>
      <p:sp>
        <p:nvSpPr>
          <p:cNvPr id="5" name="Pfeil nach unten 4"/>
          <p:cNvSpPr/>
          <p:nvPr/>
        </p:nvSpPr>
        <p:spPr>
          <a:xfrm>
            <a:off x="4453286" y="2092982"/>
            <a:ext cx="245849" cy="330191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079276" y="2542580"/>
            <a:ext cx="7192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“Employers advice employers”</a:t>
            </a:r>
            <a:b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61944" y="4300783"/>
            <a:ext cx="858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Picture 4" descr="C:\Users\eisenblaetter.carola\AppData\Local\Microsoft\Windows\Temporary Internet Files\Low\Content.IE5\3WV29BEM\labyrinth_6540255_X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0" y="3119898"/>
            <a:ext cx="2138729" cy="15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044627" y="4665185"/>
            <a:ext cx="677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experiences - discuss best practices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203707" y="5071316"/>
            <a:ext cx="28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984369" y="5583115"/>
            <a:ext cx="718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trainings for the workforce (making own experiences)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1"/>
    </mc:Choice>
    <mc:Fallback xmlns="">
      <p:transition spd="slow" advTm="3160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673338" y="2872901"/>
            <a:ext cx="7625750" cy="130258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367" y="1277615"/>
            <a:ext cx="7416800" cy="727100"/>
          </a:xfrm>
        </p:spPr>
        <p:txBody>
          <a:bodyPr/>
          <a:lstStyle/>
          <a:p>
            <a:r>
              <a:rPr lang="en-US" sz="2600" dirty="0"/>
              <a:t>6. Involve persons with disability in fundamental decision making processes from the very early beginning (peers)</a:t>
            </a:r>
            <a:br>
              <a:rPr lang="de-DE" sz="2600" dirty="0"/>
            </a:br>
            <a:br>
              <a:rPr lang="en-US" dirty="0"/>
            </a:br>
            <a:br>
              <a:rPr lang="en-US" dirty="0"/>
            </a:br>
            <a:br>
              <a:rPr lang="en-US" sz="3600" dirty="0"/>
            </a:br>
            <a:br>
              <a:rPr lang="en-US" sz="3600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190440" y="3176313"/>
            <a:ext cx="721072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“Nothing about us, without us”</a:t>
            </a:r>
            <a:b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41690" y="325228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rules for stakeholders within private companies</a:t>
            </a:r>
            <a:endParaRPr lang="de-DE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67" y="4538749"/>
            <a:ext cx="2332617" cy="166159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87320" y="639485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World </a:t>
            </a:r>
            <a:r>
              <a:rPr lang="de-DE" alt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0"/>
    </mc:Choice>
    <mc:Fallback xmlns="">
      <p:transition spd="slow" advTm="25290"/>
    </mc:Fallback>
  </mc:AlternateContent>
</p:sld>
</file>

<file path=ppt/theme/theme1.xml><?xml version="1.0" encoding="utf-8"?>
<a:theme xmlns:a="http://schemas.openxmlformats.org/drawingml/2006/main" name="Office">
  <a:themeElements>
    <a:clrScheme name="DGVU-Entwurf 02-11-2011">
      <a:dk1>
        <a:srgbClr val="555555"/>
      </a:dk1>
      <a:lt1>
        <a:srgbClr val="FFFFFF"/>
      </a:lt1>
      <a:dk2>
        <a:srgbClr val="004994"/>
      </a:dk2>
      <a:lt2>
        <a:srgbClr val="696969"/>
      </a:lt2>
      <a:accent1>
        <a:srgbClr val="004994"/>
      </a:accent1>
      <a:accent2>
        <a:srgbClr val="6EB5FF"/>
      </a:accent2>
      <a:accent3>
        <a:srgbClr val="0095DB"/>
      </a:accent3>
      <a:accent4>
        <a:srgbClr val="8AD9FF"/>
      </a:accent4>
      <a:accent5>
        <a:srgbClr val="006FA4"/>
      </a:accent5>
      <a:accent6>
        <a:srgbClr val="2590FF"/>
      </a:accent6>
      <a:hlink>
        <a:srgbClr val="0095DB"/>
      </a:hlink>
      <a:folHlink>
        <a:srgbClr val="51AE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1177</Words>
  <Application>Microsoft Office PowerPoint</Application>
  <PresentationFormat>Bildschirmpräsentation (4:3)</PresentationFormat>
  <Paragraphs>198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</vt:lpstr>
      <vt:lpstr> International guidelines on accessibility for enterprises</vt:lpstr>
      <vt:lpstr>Introduction</vt:lpstr>
      <vt:lpstr>Section 1</vt:lpstr>
      <vt:lpstr>1. Integrate accessibility in the enterprise’s  long-term diversity strategy   as part of a superordinate Corporate Strategy like  - Health and Safety - Corporate Social Responsibility - Sustainable Development Goals    Extend the responsibility coming from these approaches to disability!  </vt:lpstr>
      <vt:lpstr>2. Convince the top management to consider inclusion as a business case                  - recruit skilled workers - increase employees´ satisfaction - extend additional customers  </vt:lpstr>
      <vt:lpstr>PowerPoint-Präsentation</vt:lpstr>
      <vt:lpstr>4. Create appropriate structures by setting up a position for accessibility at the top management and appoint a person in charge</vt:lpstr>
      <vt:lpstr>5. Initiate awareness-raising trainings for senior management and colleagues</vt:lpstr>
      <vt:lpstr>6. Involve persons with disability in fundamental decision making processes from the very early beginning (peers)      </vt:lpstr>
      <vt:lpstr>7. Utilize technical innovations to create new forms of working conditions  Technical innovations bring chances and risks - avoiding the creation of new barriers - telework as a chance for persons with immobilities     </vt:lpstr>
      <vt:lpstr>PowerPoint-Präsentation</vt:lpstr>
      <vt:lpstr>9. Define accessibility by determining criteria and assess the status quo   Criteria for enterprises in order to locate barriers        </vt:lpstr>
      <vt:lpstr>10. Use experiences of other enterprises in a structured and sustainable exchange  Accessibility is a cross-sectional and multi-professional task in  - enterprises - governments - civil societies   Exchanging good measures and best practices based on international experiences! </vt:lpstr>
      <vt:lpstr>Section 2</vt:lpstr>
      <vt:lpstr>1. Provide foresighted legislation by implementing articles 9 and 27 UN-CRPD </vt:lpstr>
      <vt:lpstr>2. Lift enterprises in the focus of actions as recipients of social welfare/security</vt:lpstr>
      <vt:lpstr>3. Encourage enterprises through incentives, not only by punishment (quota-system)</vt:lpstr>
      <vt:lpstr>4. Ensure enterprise-centered experts in accessibility </vt:lpstr>
      <vt:lpstr>5. Create systematical designed cooperation   </vt:lpstr>
      <vt:lpstr>6. Find methods towards an open minded society by long-term campaigns  </vt:lpstr>
      <vt:lpstr>7. Use the potential of worldwide  experiences and ideas   </vt:lpstr>
      <vt:lpstr>Conclusion</vt:lpstr>
      <vt:lpstr>Thank you for your attention!</vt:lpstr>
    </vt:vector>
  </TitlesOfParts>
  <Company>DGUV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Fabbri, Camilla</dc:creator>
  <cp:lastModifiedBy>Fried</cp:lastModifiedBy>
  <cp:revision>158</cp:revision>
  <cp:lastPrinted>2019-10-22T13:31:28Z</cp:lastPrinted>
  <dcterms:created xsi:type="dcterms:W3CDTF">2019-10-17T08:47:05Z</dcterms:created>
  <dcterms:modified xsi:type="dcterms:W3CDTF">2021-08-29T16:09:20Z</dcterms:modified>
</cp:coreProperties>
</file>