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71" r:id="rId3"/>
    <p:sldId id="273" r:id="rId4"/>
    <p:sldId id="275" r:id="rId5"/>
    <p:sldId id="292" r:id="rId6"/>
    <p:sldId id="293" r:id="rId7"/>
    <p:sldId id="313" r:id="rId8"/>
    <p:sldId id="260" r:id="rId9"/>
    <p:sldId id="314" r:id="rId10"/>
    <p:sldId id="262" r:id="rId11"/>
    <p:sldId id="265" r:id="rId12"/>
    <p:sldId id="266" r:id="rId13"/>
    <p:sldId id="269" r:id="rId14"/>
    <p:sldId id="277" r:id="rId15"/>
    <p:sldId id="279" r:id="rId16"/>
    <p:sldId id="295" r:id="rId17"/>
    <p:sldId id="297" r:id="rId18"/>
    <p:sldId id="298" r:id="rId19"/>
    <p:sldId id="280" r:id="rId20"/>
    <p:sldId id="291" r:id="rId21"/>
    <p:sldId id="299" r:id="rId22"/>
    <p:sldId id="300" r:id="rId23"/>
    <p:sldId id="306" r:id="rId24"/>
    <p:sldId id="301" r:id="rId25"/>
    <p:sldId id="282" r:id="rId26"/>
    <p:sldId id="284" r:id="rId27"/>
    <p:sldId id="286" r:id="rId28"/>
    <p:sldId id="288" r:id="rId29"/>
    <p:sldId id="317" r:id="rId30"/>
    <p:sldId id="290" r:id="rId31"/>
    <p:sldId id="318" r:id="rId32"/>
    <p:sldId id="319" r:id="rId33"/>
    <p:sldId id="267" r:id="rId34"/>
    <p:sldId id="312" r:id="rId35"/>
    <p:sldId id="320" r:id="rId36"/>
    <p:sldId id="32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B9297-4AD0-4883-94CB-99756B5EFC3D}" type="datetimeFigureOut">
              <a:rPr lang="nb-NO" smtClean="0"/>
              <a:t>25.08.2021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8EF57-7C6F-4B24-9E1B-0C3613E25145}" type="slidenum">
              <a:rPr lang="nb-NO" smtClean="0"/>
              <a:t>‹#›</a:t>
            </a:fld>
            <a:endParaRPr lang="nb-NO"/>
          </a:p>
        </p:txBody>
      </p:sp>
    </p:spTree>
    <p:extLst>
      <p:ext uri="{BB962C8B-B14F-4D97-AF65-F5344CB8AC3E}">
        <p14:creationId xmlns:p14="http://schemas.microsoft.com/office/powerpoint/2010/main" val="413419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nb-NO" sz="1300"/>
              <a:t>Rehabilitation International (RI)</a:t>
            </a:r>
          </a:p>
        </p:txBody>
      </p:sp>
      <p:sp>
        <p:nvSpPr>
          <p:cNvPr id="8195"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0D2D63B-E663-4F7A-8B71-E2BAD12C67B5}" type="slidenum">
              <a:rPr lang="de-DE" altLang="nb-NO" sz="1300" smtClean="0"/>
              <a:pPr>
                <a:spcBef>
                  <a:spcPct val="0"/>
                </a:spcBef>
              </a:pPr>
              <a:t>3</a:t>
            </a:fld>
            <a:endParaRPr lang="de-DE" altLang="nb-NO" sz="1300"/>
          </a:p>
        </p:txBody>
      </p:sp>
      <p:sp>
        <p:nvSpPr>
          <p:cNvPr id="8196" name="Rectangle 2"/>
          <p:cNvSpPr>
            <a:spLocks noGrp="1" noRot="1" noChangeAspect="1" noChangeArrowheads="1" noTextEdit="1"/>
          </p:cNvSpPr>
          <p:nvPr>
            <p:ph type="sldImg"/>
          </p:nvPr>
        </p:nvSpPr>
        <p:spPr>
          <a:xfrm>
            <a:off x="139700" y="768350"/>
            <a:ext cx="6819900" cy="3836988"/>
          </a:xfrm>
          <a:ln/>
        </p:spPr>
      </p:sp>
      <p:sp>
        <p:nvSpPr>
          <p:cNvPr id="8197" name="Rectangle 3"/>
          <p:cNvSpPr>
            <a:spLocks noGrp="1" noChangeArrowheads="1"/>
          </p:cNvSpPr>
          <p:nvPr>
            <p:ph type="body" idx="1"/>
          </p:nvPr>
        </p:nvSpPr>
        <p:spPr>
          <a:noFill/>
        </p:spPr>
        <p:txBody>
          <a:bodyPr/>
          <a:lstStyle/>
          <a:p>
            <a:pPr eaLnBrk="1" hangingPunct="1"/>
            <a:endParaRPr lang="en-US"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02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nb-NO" sz="1300"/>
              <a:t>Rehabilitation International (RI)</a:t>
            </a:r>
          </a:p>
        </p:txBody>
      </p:sp>
      <p:sp>
        <p:nvSpPr>
          <p:cNvPr id="23555"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0D5A1F-FF6A-46C3-B655-D76E4FB9DC3F}" type="slidenum">
              <a:rPr lang="de-DE" altLang="nb-NO" sz="1300" smtClean="0"/>
              <a:pPr>
                <a:spcBef>
                  <a:spcPct val="0"/>
                </a:spcBef>
              </a:pPr>
              <a:t>19</a:t>
            </a:fld>
            <a:endParaRPr lang="de-DE" altLang="nb-NO" sz="1300"/>
          </a:p>
        </p:txBody>
      </p:sp>
      <p:sp>
        <p:nvSpPr>
          <p:cNvPr id="23556" name="Rectangle 2"/>
          <p:cNvSpPr>
            <a:spLocks noGrp="1" noRot="1" noChangeAspect="1" noChangeArrowheads="1" noTextEdit="1"/>
          </p:cNvSpPr>
          <p:nvPr>
            <p:ph type="sldImg"/>
          </p:nvPr>
        </p:nvSpPr>
        <p:spPr>
          <a:xfrm>
            <a:off x="139700" y="768350"/>
            <a:ext cx="6819900" cy="3836988"/>
          </a:xfrm>
          <a:ln/>
        </p:spPr>
      </p:sp>
      <p:sp>
        <p:nvSpPr>
          <p:cNvPr id="23557" name="Rectangle 3"/>
          <p:cNvSpPr>
            <a:spLocks noGrp="1" noChangeArrowheads="1"/>
          </p:cNvSpPr>
          <p:nvPr>
            <p:ph type="body" idx="1"/>
          </p:nvPr>
        </p:nvSpPr>
        <p:spPr>
          <a:noFill/>
        </p:spPr>
        <p:txBody>
          <a:bodyPr/>
          <a:lstStyle/>
          <a:p>
            <a:pPr eaLnBrk="1" hangingPunct="1"/>
            <a:endParaRPr lang="en-US"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16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lvl1pPr defTabSz="965200">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65200">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65200">
              <a:spcBef>
                <a:spcPct val="30000"/>
              </a:spcBef>
              <a:defRPr sz="1200">
                <a:solidFill>
                  <a:schemeClr val="tx1"/>
                </a:solidFill>
                <a:latin typeface="Arial" panose="020B0604020202020204" pitchFamily="34" charset="0"/>
                <a:cs typeface="Arial" panose="020B0604020202020204" pitchFamily="34" charset="0"/>
              </a:defRPr>
            </a:lvl3pPr>
            <a:lvl4pPr marL="1662113" indent="-236538" defTabSz="965200">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65200">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nb-NO">
                <a:ea typeface="Myriad Pro"/>
                <a:cs typeface="Myriad Pro"/>
              </a:rPr>
              <a:t>World Health Organization</a:t>
            </a:r>
          </a:p>
        </p:txBody>
      </p:sp>
      <p:sp>
        <p:nvSpPr>
          <p:cNvPr id="25603" name="Rectangle 3"/>
          <p:cNvSpPr>
            <a:spLocks noGrp="1" noChangeArrowheads="1"/>
          </p:cNvSpPr>
          <p:nvPr>
            <p:ph type="dt" sz="quarter" idx="1"/>
          </p:nvPr>
        </p:nvSpPr>
        <p:spPr>
          <a:noFill/>
        </p:spPr>
        <p:txBody>
          <a:bodyPr/>
          <a:lstStyle>
            <a:lvl1pPr defTabSz="965200">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65200">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65200">
              <a:spcBef>
                <a:spcPct val="30000"/>
              </a:spcBef>
              <a:defRPr sz="1200">
                <a:solidFill>
                  <a:schemeClr val="tx1"/>
                </a:solidFill>
                <a:latin typeface="Arial" panose="020B0604020202020204" pitchFamily="34" charset="0"/>
                <a:cs typeface="Arial" panose="020B0604020202020204" pitchFamily="34" charset="0"/>
              </a:defRPr>
            </a:lvl3pPr>
            <a:lvl4pPr marL="1662113" indent="-236538" defTabSz="965200">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65200">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659D54-0806-4726-A4FA-01A750D1B228}" type="datetime3">
              <a:rPr lang="en-US" altLang="nb-NO" smtClean="0">
                <a:ea typeface="Myriad Pro"/>
                <a:cs typeface="Myriad Pro"/>
              </a:rPr>
              <a:pPr>
                <a:spcBef>
                  <a:spcPct val="0"/>
                </a:spcBef>
              </a:pPr>
              <a:t>25 August 2021</a:t>
            </a:fld>
            <a:endParaRPr lang="en-US" altLang="nb-NO">
              <a:ea typeface="Myriad Pro"/>
              <a:cs typeface="Myriad Pro"/>
            </a:endParaRPr>
          </a:p>
        </p:txBody>
      </p:sp>
      <p:sp>
        <p:nvSpPr>
          <p:cNvPr id="25604" name="Rectangle 7"/>
          <p:cNvSpPr>
            <a:spLocks noGrp="1" noChangeArrowheads="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65200">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65200">
              <a:spcBef>
                <a:spcPct val="30000"/>
              </a:spcBef>
              <a:defRPr sz="1200">
                <a:solidFill>
                  <a:schemeClr val="tx1"/>
                </a:solidFill>
                <a:latin typeface="Arial" panose="020B0604020202020204" pitchFamily="34" charset="0"/>
                <a:cs typeface="Arial" panose="020B0604020202020204" pitchFamily="34" charset="0"/>
              </a:defRPr>
            </a:lvl3pPr>
            <a:lvl4pPr marL="1662113" indent="-236538" defTabSz="965200">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65200">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3D3A0C-159C-40C2-AFD2-2D145E0E935A}" type="slidenum">
              <a:rPr lang="en-US" altLang="nb-NO" smtClean="0">
                <a:ea typeface="Myriad Pro"/>
                <a:cs typeface="Myriad Pro"/>
              </a:rPr>
              <a:pPr>
                <a:spcBef>
                  <a:spcPct val="0"/>
                </a:spcBef>
              </a:pPr>
              <a:t>25</a:t>
            </a:fld>
            <a:endParaRPr lang="en-US" altLang="nb-NO">
              <a:ea typeface="Myriad Pro"/>
              <a:cs typeface="Myriad Pro"/>
            </a:endParaRPr>
          </a:p>
        </p:txBody>
      </p:sp>
      <p:sp>
        <p:nvSpPr>
          <p:cNvPr id="25605" name="Rectangle 2"/>
          <p:cNvSpPr>
            <a:spLocks noGrp="1" noRot="1" noChangeAspect="1" noChangeArrowheads="1" noTextEdit="1"/>
          </p:cNvSpPr>
          <p:nvPr>
            <p:ph type="sldImg"/>
          </p:nvPr>
        </p:nvSpPr>
        <p:spPr>
          <a:xfrm>
            <a:off x="139700" y="768350"/>
            <a:ext cx="6819900" cy="3836988"/>
          </a:xfrm>
          <a:ln/>
        </p:spPr>
      </p:sp>
      <p:sp>
        <p:nvSpPr>
          <p:cNvPr id="25606" name="Rectangle 3"/>
          <p:cNvSpPr>
            <a:spLocks noGrp="1" noChangeArrowheads="1"/>
          </p:cNvSpPr>
          <p:nvPr>
            <p:ph type="body" idx="1"/>
          </p:nvPr>
        </p:nvSpPr>
        <p:spPr>
          <a:noFill/>
        </p:spPr>
        <p:txBody>
          <a:bodyPr/>
          <a:lstStyle/>
          <a:p>
            <a:pPr defTabSz="949325">
              <a:lnSpc>
                <a:spcPct val="150000"/>
              </a:lnSpc>
              <a:spcBef>
                <a:spcPct val="20000"/>
              </a:spcBef>
              <a:spcAft>
                <a:spcPts val="625"/>
              </a:spcAft>
            </a:pPr>
            <a:endParaRPr lang="en-US"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38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lvl1pPr defTabSz="965200">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65200">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65200">
              <a:spcBef>
                <a:spcPct val="30000"/>
              </a:spcBef>
              <a:defRPr sz="1200">
                <a:solidFill>
                  <a:schemeClr val="tx1"/>
                </a:solidFill>
                <a:latin typeface="Arial" panose="020B0604020202020204" pitchFamily="34" charset="0"/>
                <a:cs typeface="Arial" panose="020B0604020202020204" pitchFamily="34" charset="0"/>
              </a:defRPr>
            </a:lvl3pPr>
            <a:lvl4pPr marL="1662113" indent="-236538" defTabSz="965200">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65200">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nb-NO">
                <a:ea typeface="Myriad Pro"/>
                <a:cs typeface="Myriad Pro"/>
              </a:rPr>
              <a:t>World Health Organization</a:t>
            </a:r>
          </a:p>
        </p:txBody>
      </p:sp>
      <p:sp>
        <p:nvSpPr>
          <p:cNvPr id="27651" name="Rectangle 3"/>
          <p:cNvSpPr>
            <a:spLocks noGrp="1" noChangeArrowheads="1"/>
          </p:cNvSpPr>
          <p:nvPr>
            <p:ph type="dt" sz="quarter" idx="1"/>
          </p:nvPr>
        </p:nvSpPr>
        <p:spPr>
          <a:noFill/>
        </p:spPr>
        <p:txBody>
          <a:bodyPr/>
          <a:lstStyle>
            <a:lvl1pPr defTabSz="965200">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65200">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65200">
              <a:spcBef>
                <a:spcPct val="30000"/>
              </a:spcBef>
              <a:defRPr sz="1200">
                <a:solidFill>
                  <a:schemeClr val="tx1"/>
                </a:solidFill>
                <a:latin typeface="Arial" panose="020B0604020202020204" pitchFamily="34" charset="0"/>
                <a:cs typeface="Arial" panose="020B0604020202020204" pitchFamily="34" charset="0"/>
              </a:defRPr>
            </a:lvl3pPr>
            <a:lvl4pPr marL="1662113" indent="-236538" defTabSz="965200">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65200">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33BE16-6BC1-4732-897E-16A6B82EB4B1}" type="datetime3">
              <a:rPr lang="en-US" altLang="nb-NO" smtClean="0">
                <a:ea typeface="Myriad Pro"/>
                <a:cs typeface="Myriad Pro"/>
              </a:rPr>
              <a:pPr>
                <a:spcBef>
                  <a:spcPct val="0"/>
                </a:spcBef>
              </a:pPr>
              <a:t>25 August 2021</a:t>
            </a:fld>
            <a:endParaRPr lang="en-US" altLang="nb-NO">
              <a:ea typeface="Myriad Pro"/>
              <a:cs typeface="Myriad Pro"/>
            </a:endParaRPr>
          </a:p>
        </p:txBody>
      </p:sp>
      <p:sp>
        <p:nvSpPr>
          <p:cNvPr id="27652" name="Rectangle 7"/>
          <p:cNvSpPr>
            <a:spLocks noGrp="1" noChangeArrowheads="1"/>
          </p:cNvSpPr>
          <p:nvPr>
            <p:ph type="sldNum" sz="quarter" idx="5"/>
          </p:nvPr>
        </p:nvSpPr>
        <p:spPr>
          <a:noFill/>
        </p:spPr>
        <p:txBody>
          <a:bodyPr/>
          <a:lstStyle>
            <a:lvl1pPr defTabSz="965200">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65200">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65200">
              <a:spcBef>
                <a:spcPct val="30000"/>
              </a:spcBef>
              <a:defRPr sz="1200">
                <a:solidFill>
                  <a:schemeClr val="tx1"/>
                </a:solidFill>
                <a:latin typeface="Arial" panose="020B0604020202020204" pitchFamily="34" charset="0"/>
                <a:cs typeface="Arial" panose="020B0604020202020204" pitchFamily="34" charset="0"/>
              </a:defRPr>
            </a:lvl3pPr>
            <a:lvl4pPr marL="1662113" indent="-236538" defTabSz="965200">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65200">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65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F7A9A3-959D-4E6F-9079-E5807249C537}" type="slidenum">
              <a:rPr lang="en-US" altLang="nb-NO" smtClean="0">
                <a:ea typeface="Myriad Pro"/>
                <a:cs typeface="Myriad Pro"/>
              </a:rPr>
              <a:pPr>
                <a:spcBef>
                  <a:spcPct val="0"/>
                </a:spcBef>
              </a:pPr>
              <a:t>26</a:t>
            </a:fld>
            <a:endParaRPr lang="en-US" altLang="nb-NO">
              <a:ea typeface="Myriad Pro"/>
              <a:cs typeface="Myriad Pro"/>
            </a:endParaRPr>
          </a:p>
        </p:txBody>
      </p:sp>
      <p:sp>
        <p:nvSpPr>
          <p:cNvPr id="27653" name="Rectangle 2"/>
          <p:cNvSpPr>
            <a:spLocks noGrp="1" noRot="1" noChangeAspect="1" noChangeArrowheads="1" noTextEdit="1"/>
          </p:cNvSpPr>
          <p:nvPr>
            <p:ph type="sldImg"/>
          </p:nvPr>
        </p:nvSpPr>
        <p:spPr>
          <a:xfrm>
            <a:off x="139700" y="768350"/>
            <a:ext cx="6819900" cy="3836988"/>
          </a:xfrm>
          <a:ln/>
        </p:spPr>
      </p:sp>
      <p:sp>
        <p:nvSpPr>
          <p:cNvPr id="27654" name="Rectangle 3"/>
          <p:cNvSpPr>
            <a:spLocks noGrp="1" noChangeArrowheads="1"/>
          </p:cNvSpPr>
          <p:nvPr>
            <p:ph type="body" idx="1"/>
          </p:nvPr>
        </p:nvSpPr>
        <p:spPr>
          <a:noFill/>
        </p:spPr>
        <p:txBody>
          <a:bodyPr/>
          <a:lstStyle/>
          <a:p>
            <a:pPr eaLnBrk="1" hangingPunct="1"/>
            <a:endParaRPr lang="en-US" altLang="nb-N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707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b-NO"/>
              <a:t>Klikk for å redigere tittelstil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b-NO"/>
              <a:t>Klikk på ikonet for å legge til et bilde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b-NO"/>
              <a:t>Klikk for å redigere tittelstil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b-NO"/>
              <a:t>Klikk for å redigere tittelstil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fld id="{48A87A34-81AB-432B-8DAE-1953F412C126}" type="datetimeFigureOut">
              <a:rPr lang="en-US" dirty="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ekolonner">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b-NO"/>
              <a:t>Klikk for å redigere tittelstil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fld id="{48A87A34-81AB-432B-8DAE-1953F412C126}" type="datetimeFigureOut">
              <a:rPr lang="en-US" dirty="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8A87A34-81AB-432B-8DAE-1953F412C126}"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b-NO"/>
              <a:t>Klikk for å redigere tittelstil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141410" y="3073397"/>
            <a:ext cx="4878391" cy="27178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3073397"/>
            <a:ext cx="4875210" cy="27178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8/25/2021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ved=2ahUKEwiJ1-rOxIPdAhVBM5oKHVRiBIMQjRx6BAgBEAU&amp;url=https://www.slideshare.net/misacorusa/catholic-social-teaching-solidarity&amp;psig=AOvVaw0JcNGzVJjqHd77djoQqrvG&amp;ust=15351260888887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AF0CB6-CDA4-0D47-9A04-997FD16BEC2F}"/>
              </a:ext>
            </a:extLst>
          </p:cNvPr>
          <p:cNvSpPr>
            <a:spLocks noGrp="1"/>
          </p:cNvSpPr>
          <p:nvPr>
            <p:ph type="ctrTitle"/>
          </p:nvPr>
        </p:nvSpPr>
        <p:spPr/>
        <p:txBody>
          <a:bodyPr>
            <a:normAutofit fontScale="90000"/>
          </a:bodyPr>
          <a:lstStyle/>
          <a:p>
            <a:r>
              <a:rPr lang="nb-NO" dirty="0"/>
              <a:t>PARTICIPATION IN WORKING LIFE – from an </a:t>
            </a:r>
            <a:r>
              <a:rPr lang="nb-NO" dirty="0" err="1"/>
              <a:t>international</a:t>
            </a:r>
            <a:r>
              <a:rPr lang="nb-NO" dirty="0"/>
              <a:t> PERSPECTIVE</a:t>
            </a:r>
            <a:br>
              <a:rPr lang="nb-NO" dirty="0"/>
            </a:br>
            <a:endParaRPr lang="nb-NO" dirty="0"/>
          </a:p>
        </p:txBody>
      </p:sp>
      <p:sp>
        <p:nvSpPr>
          <p:cNvPr id="3" name="Undertittel 2">
            <a:extLst>
              <a:ext uri="{FF2B5EF4-FFF2-40B4-BE49-F238E27FC236}">
                <a16:creationId xmlns:a16="http://schemas.microsoft.com/office/drawing/2014/main" id="{17981478-8479-2E49-AE4F-901BDDE2ED17}"/>
              </a:ext>
            </a:extLst>
          </p:cNvPr>
          <p:cNvSpPr>
            <a:spLocks noGrp="1"/>
          </p:cNvSpPr>
          <p:nvPr>
            <p:ph type="subTitle" idx="1"/>
          </p:nvPr>
        </p:nvSpPr>
        <p:spPr/>
        <p:txBody>
          <a:bodyPr>
            <a:normAutofit/>
          </a:bodyPr>
          <a:lstStyle/>
          <a:p>
            <a:r>
              <a:rPr lang="nb-NO" sz="3200" dirty="0"/>
              <a:t>Jan A. </a:t>
            </a:r>
            <a:r>
              <a:rPr lang="nb-NO" sz="3200" dirty="0" err="1"/>
              <a:t>Monsbakken</a:t>
            </a:r>
            <a:endParaRPr lang="nb-NO" sz="3200" dirty="0"/>
          </a:p>
          <a:p>
            <a:r>
              <a:rPr lang="nb-NO" dirty="0" err="1"/>
              <a:t>Immediate</a:t>
            </a:r>
            <a:r>
              <a:rPr lang="nb-NO" dirty="0"/>
              <a:t> </a:t>
            </a:r>
            <a:r>
              <a:rPr lang="nb-NO" dirty="0" err="1"/>
              <a:t>Past</a:t>
            </a:r>
            <a:r>
              <a:rPr lang="nb-NO" dirty="0"/>
              <a:t> president – RI global</a:t>
            </a:r>
          </a:p>
          <a:p>
            <a:r>
              <a:rPr lang="nb-NO" dirty="0"/>
              <a:t> </a:t>
            </a:r>
          </a:p>
        </p:txBody>
      </p:sp>
    </p:spTree>
    <p:extLst>
      <p:ext uri="{BB962C8B-B14F-4D97-AF65-F5344CB8AC3E}">
        <p14:creationId xmlns:p14="http://schemas.microsoft.com/office/powerpoint/2010/main" val="175633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2A60C0-6323-D247-8653-1778BE211502}"/>
              </a:ext>
            </a:extLst>
          </p:cNvPr>
          <p:cNvSpPr>
            <a:spLocks noGrp="1"/>
          </p:cNvSpPr>
          <p:nvPr>
            <p:ph type="title"/>
          </p:nvPr>
        </p:nvSpPr>
        <p:spPr/>
        <p:txBody>
          <a:bodyPr/>
          <a:lstStyle/>
          <a:p>
            <a:r>
              <a:rPr lang="nb-NO" dirty="0"/>
              <a:t>The link </a:t>
            </a:r>
            <a:r>
              <a:rPr lang="nb-NO" dirty="0" err="1"/>
              <a:t>between</a:t>
            </a:r>
            <a:r>
              <a:rPr lang="nb-NO" dirty="0"/>
              <a:t> </a:t>
            </a:r>
            <a:r>
              <a:rPr lang="nb-NO" dirty="0" err="1"/>
              <a:t>employment</a:t>
            </a:r>
            <a:r>
              <a:rPr lang="nb-NO" dirty="0"/>
              <a:t> and health </a:t>
            </a:r>
          </a:p>
        </p:txBody>
      </p:sp>
      <p:sp>
        <p:nvSpPr>
          <p:cNvPr id="3" name="Plassholder for innhold 2">
            <a:extLst>
              <a:ext uri="{FF2B5EF4-FFF2-40B4-BE49-F238E27FC236}">
                <a16:creationId xmlns:a16="http://schemas.microsoft.com/office/drawing/2014/main" id="{CF615544-CBED-F348-AF41-2BC44B468A8C}"/>
              </a:ext>
            </a:extLst>
          </p:cNvPr>
          <p:cNvSpPr>
            <a:spLocks noGrp="1"/>
          </p:cNvSpPr>
          <p:nvPr>
            <p:ph idx="1"/>
          </p:nvPr>
        </p:nvSpPr>
        <p:spPr/>
        <p:txBody>
          <a:bodyPr>
            <a:normAutofit fontScale="92500" lnSpcReduction="10000"/>
          </a:bodyPr>
          <a:lstStyle/>
          <a:p>
            <a:r>
              <a:rPr lang="nb-NO" dirty="0" err="1"/>
              <a:t>Work</a:t>
            </a:r>
            <a:r>
              <a:rPr lang="nb-NO" dirty="0"/>
              <a:t> and </a:t>
            </a:r>
            <a:r>
              <a:rPr lang="nb-NO" dirty="0" err="1"/>
              <a:t>employment</a:t>
            </a:r>
            <a:r>
              <a:rPr lang="nb-NO" dirty="0"/>
              <a:t> is the single most </a:t>
            </a:r>
            <a:r>
              <a:rPr lang="nb-NO" dirty="0" err="1"/>
              <a:t>important</a:t>
            </a:r>
            <a:r>
              <a:rPr lang="nb-NO" dirty="0"/>
              <a:t> factor to </a:t>
            </a:r>
            <a:r>
              <a:rPr lang="nb-NO" dirty="0" err="1"/>
              <a:t>secure</a:t>
            </a:r>
            <a:r>
              <a:rPr lang="nb-NO" dirty="0"/>
              <a:t> good health – WHY?</a:t>
            </a:r>
          </a:p>
          <a:p>
            <a:r>
              <a:rPr lang="nb-NO" dirty="0" err="1"/>
              <a:t>Gives</a:t>
            </a:r>
            <a:r>
              <a:rPr lang="nb-NO" dirty="0"/>
              <a:t> </a:t>
            </a:r>
            <a:r>
              <a:rPr lang="nb-NO" dirty="0" err="1"/>
              <a:t>income</a:t>
            </a:r>
            <a:r>
              <a:rPr lang="nb-NO" dirty="0"/>
              <a:t> to the person and to the society</a:t>
            </a:r>
          </a:p>
          <a:p>
            <a:r>
              <a:rPr lang="nb-NO" dirty="0" err="1"/>
              <a:t>Gives</a:t>
            </a:r>
            <a:r>
              <a:rPr lang="nb-NO" dirty="0"/>
              <a:t> the person a feeling of being a part of the society</a:t>
            </a:r>
          </a:p>
          <a:p>
            <a:r>
              <a:rPr lang="nb-NO" dirty="0" err="1"/>
              <a:t>Gives</a:t>
            </a:r>
            <a:r>
              <a:rPr lang="nb-NO" dirty="0"/>
              <a:t> the person a feeling of </a:t>
            </a:r>
            <a:r>
              <a:rPr lang="nb-NO" dirty="0" err="1"/>
              <a:t>contributing</a:t>
            </a:r>
            <a:r>
              <a:rPr lang="nb-NO" dirty="0"/>
              <a:t> and </a:t>
            </a:r>
            <a:r>
              <a:rPr lang="nb-NO" dirty="0" err="1"/>
              <a:t>strenghtens</a:t>
            </a:r>
            <a:r>
              <a:rPr lang="nb-NO" dirty="0"/>
              <a:t> </a:t>
            </a:r>
            <a:r>
              <a:rPr lang="nb-NO" dirty="0" err="1"/>
              <a:t>selfesteem</a:t>
            </a:r>
            <a:endParaRPr lang="nb-NO" dirty="0"/>
          </a:p>
          <a:p>
            <a:r>
              <a:rPr lang="nb-NO" dirty="0" err="1"/>
              <a:t>Gives</a:t>
            </a:r>
            <a:r>
              <a:rPr lang="nb-NO" dirty="0"/>
              <a:t> the person the </a:t>
            </a:r>
            <a:r>
              <a:rPr lang="nb-NO" dirty="0" err="1"/>
              <a:t>chance</a:t>
            </a:r>
            <a:r>
              <a:rPr lang="nb-NO" dirty="0"/>
              <a:t> to </a:t>
            </a:r>
            <a:r>
              <a:rPr lang="nb-NO" dirty="0" err="1"/>
              <a:t>use</a:t>
            </a:r>
            <a:r>
              <a:rPr lang="nb-NO" dirty="0"/>
              <a:t> his/her </a:t>
            </a:r>
            <a:r>
              <a:rPr lang="nb-NO" dirty="0" err="1"/>
              <a:t>potential</a:t>
            </a:r>
            <a:r>
              <a:rPr lang="nb-NO" dirty="0"/>
              <a:t>/ </a:t>
            </a:r>
            <a:r>
              <a:rPr lang="nb-NO" dirty="0" err="1"/>
              <a:t>abilities</a:t>
            </a:r>
            <a:endParaRPr lang="nb-NO" dirty="0"/>
          </a:p>
          <a:p>
            <a:r>
              <a:rPr lang="nb-NO" dirty="0" err="1"/>
              <a:t>Gives</a:t>
            </a:r>
            <a:r>
              <a:rPr lang="nb-NO" dirty="0"/>
              <a:t> the person a </a:t>
            </a:r>
            <a:r>
              <a:rPr lang="nb-NO" dirty="0" err="1"/>
              <a:t>chance</a:t>
            </a:r>
            <a:r>
              <a:rPr lang="nb-NO" dirty="0"/>
              <a:t> to </a:t>
            </a:r>
            <a:r>
              <a:rPr lang="nb-NO" dirty="0" err="1"/>
              <a:t>grow</a:t>
            </a:r>
            <a:r>
              <a:rPr lang="nb-NO" dirty="0"/>
              <a:t> and </a:t>
            </a:r>
            <a:r>
              <a:rPr lang="nb-NO" dirty="0" err="1"/>
              <a:t>develop</a:t>
            </a:r>
            <a:r>
              <a:rPr lang="nb-NO" dirty="0"/>
              <a:t>.</a:t>
            </a:r>
          </a:p>
        </p:txBody>
      </p:sp>
    </p:spTree>
    <p:extLst>
      <p:ext uri="{BB962C8B-B14F-4D97-AF65-F5344CB8AC3E}">
        <p14:creationId xmlns:p14="http://schemas.microsoft.com/office/powerpoint/2010/main" val="376802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05AA8-0B00-2F4F-A073-CF81E1320444}"/>
              </a:ext>
            </a:extLst>
          </p:cNvPr>
          <p:cNvSpPr>
            <a:spLocks noGrp="1"/>
          </p:cNvSpPr>
          <p:nvPr>
            <p:ph type="title"/>
          </p:nvPr>
        </p:nvSpPr>
        <p:spPr/>
        <p:txBody>
          <a:bodyPr/>
          <a:lstStyle/>
          <a:p>
            <a:r>
              <a:rPr lang="nb-NO" dirty="0"/>
              <a:t>The global </a:t>
            </a:r>
            <a:r>
              <a:rPr lang="nb-NO" dirty="0" err="1"/>
              <a:t>situation</a:t>
            </a:r>
            <a:r>
              <a:rPr lang="nb-NO" dirty="0"/>
              <a:t> in </a:t>
            </a:r>
            <a:r>
              <a:rPr lang="nb-NO" dirty="0" err="1"/>
              <a:t>work</a:t>
            </a:r>
            <a:r>
              <a:rPr lang="nb-NO" dirty="0"/>
              <a:t> and </a:t>
            </a:r>
            <a:r>
              <a:rPr lang="nb-NO" dirty="0" err="1"/>
              <a:t>employment</a:t>
            </a:r>
            <a:r>
              <a:rPr lang="nb-NO" dirty="0"/>
              <a:t> PwDs</a:t>
            </a:r>
          </a:p>
        </p:txBody>
      </p:sp>
      <p:sp>
        <p:nvSpPr>
          <p:cNvPr id="3" name="Plassholder for innhold 2">
            <a:extLst>
              <a:ext uri="{FF2B5EF4-FFF2-40B4-BE49-F238E27FC236}">
                <a16:creationId xmlns:a16="http://schemas.microsoft.com/office/drawing/2014/main" id="{A53164E0-D644-E943-AD08-8BC96E79272D}"/>
              </a:ext>
            </a:extLst>
          </p:cNvPr>
          <p:cNvSpPr>
            <a:spLocks noGrp="1"/>
          </p:cNvSpPr>
          <p:nvPr>
            <p:ph idx="1"/>
          </p:nvPr>
        </p:nvSpPr>
        <p:spPr/>
        <p:txBody>
          <a:bodyPr>
            <a:normAutofit/>
          </a:bodyPr>
          <a:lstStyle/>
          <a:p>
            <a:r>
              <a:rPr lang="nb-NO" dirty="0"/>
              <a:t>In </a:t>
            </a:r>
            <a:r>
              <a:rPr lang="nb-NO" dirty="0" err="1"/>
              <a:t>developing</a:t>
            </a:r>
            <a:r>
              <a:rPr lang="nb-NO" dirty="0"/>
              <a:t> </a:t>
            </a:r>
            <a:r>
              <a:rPr lang="nb-NO" dirty="0" err="1"/>
              <a:t>countries</a:t>
            </a:r>
            <a:r>
              <a:rPr lang="nb-NO" dirty="0"/>
              <a:t> – 80-90% are </a:t>
            </a:r>
            <a:r>
              <a:rPr lang="nb-NO" dirty="0" err="1"/>
              <a:t>unemployed</a:t>
            </a:r>
            <a:endParaRPr lang="nb-NO" dirty="0"/>
          </a:p>
          <a:p>
            <a:r>
              <a:rPr lang="nb-NO" dirty="0"/>
              <a:t>In the most </a:t>
            </a:r>
            <a:r>
              <a:rPr lang="nb-NO" dirty="0" err="1"/>
              <a:t>developed</a:t>
            </a:r>
            <a:r>
              <a:rPr lang="nb-NO" dirty="0"/>
              <a:t> </a:t>
            </a:r>
            <a:r>
              <a:rPr lang="nb-NO" dirty="0" err="1"/>
              <a:t>countries</a:t>
            </a:r>
            <a:r>
              <a:rPr lang="nb-NO" dirty="0"/>
              <a:t> the </a:t>
            </a:r>
            <a:r>
              <a:rPr lang="nb-NO" dirty="0" err="1"/>
              <a:t>unempolyment</a:t>
            </a:r>
            <a:r>
              <a:rPr lang="nb-NO" dirty="0"/>
              <a:t> rate is 50-70 %</a:t>
            </a:r>
          </a:p>
          <a:p>
            <a:r>
              <a:rPr lang="nb-NO" dirty="0"/>
              <a:t>In EU – PwDs are two to </a:t>
            </a:r>
            <a:r>
              <a:rPr lang="nb-NO" dirty="0" err="1"/>
              <a:t>three</a:t>
            </a:r>
            <a:r>
              <a:rPr lang="nb-NO" dirty="0"/>
              <a:t> times more </a:t>
            </a:r>
            <a:r>
              <a:rPr lang="nb-NO" dirty="0" err="1"/>
              <a:t>likely</a:t>
            </a:r>
            <a:r>
              <a:rPr lang="nb-NO" dirty="0"/>
              <a:t> to be </a:t>
            </a:r>
            <a:r>
              <a:rPr lang="nb-NO" dirty="0" err="1"/>
              <a:t>unemployed</a:t>
            </a:r>
            <a:r>
              <a:rPr lang="nb-NO" dirty="0"/>
              <a:t> </a:t>
            </a:r>
            <a:r>
              <a:rPr lang="nb-NO" dirty="0" err="1"/>
              <a:t>than</a:t>
            </a:r>
            <a:r>
              <a:rPr lang="nb-NO" dirty="0"/>
              <a:t> </a:t>
            </a:r>
            <a:r>
              <a:rPr lang="nb-NO" dirty="0" err="1"/>
              <a:t>others</a:t>
            </a:r>
            <a:endParaRPr lang="nb-NO" dirty="0"/>
          </a:p>
          <a:p>
            <a:r>
              <a:rPr lang="nb-NO" dirty="0"/>
              <a:t>Latin America and the </a:t>
            </a:r>
            <a:r>
              <a:rPr lang="nb-NO" dirty="0" err="1"/>
              <a:t>Caribbians</a:t>
            </a:r>
            <a:r>
              <a:rPr lang="nb-NO" dirty="0"/>
              <a:t>  - 80-90%  are </a:t>
            </a:r>
            <a:r>
              <a:rPr lang="nb-NO" dirty="0" err="1"/>
              <a:t>outisde</a:t>
            </a:r>
            <a:r>
              <a:rPr lang="nb-NO" dirty="0"/>
              <a:t> the </a:t>
            </a:r>
            <a:r>
              <a:rPr lang="nb-NO" dirty="0" err="1"/>
              <a:t>work</a:t>
            </a:r>
            <a:r>
              <a:rPr lang="nb-NO" dirty="0"/>
              <a:t> </a:t>
            </a:r>
            <a:r>
              <a:rPr lang="nb-NO" dirty="0" err="1"/>
              <a:t>force</a:t>
            </a:r>
            <a:endParaRPr lang="nb-NO" dirty="0"/>
          </a:p>
          <a:p>
            <a:r>
              <a:rPr lang="nb-NO" dirty="0"/>
              <a:t>Australia – </a:t>
            </a:r>
            <a:r>
              <a:rPr lang="nb-NO" dirty="0" err="1"/>
              <a:t>about</a:t>
            </a:r>
            <a:r>
              <a:rPr lang="nb-NO" dirty="0"/>
              <a:t> 2/3 </a:t>
            </a:r>
            <a:r>
              <a:rPr lang="nb-NO" dirty="0" err="1"/>
              <a:t>were</a:t>
            </a:r>
            <a:r>
              <a:rPr lang="nb-NO" dirty="0"/>
              <a:t> </a:t>
            </a:r>
            <a:r>
              <a:rPr lang="nb-NO" dirty="0" err="1"/>
              <a:t>unemployed</a:t>
            </a:r>
            <a:endParaRPr lang="nb-NO" dirty="0"/>
          </a:p>
          <a:p>
            <a:r>
              <a:rPr lang="nb-NO" dirty="0"/>
              <a:t>Asia/</a:t>
            </a:r>
            <a:r>
              <a:rPr lang="nb-NO" dirty="0" err="1"/>
              <a:t>Pasific</a:t>
            </a:r>
            <a:r>
              <a:rPr lang="nb-NO" dirty="0"/>
              <a:t> – 80% or more are </a:t>
            </a:r>
            <a:r>
              <a:rPr lang="nb-NO" dirty="0" err="1"/>
              <a:t>unemployed</a:t>
            </a:r>
            <a:endParaRPr lang="nb-NO" dirty="0"/>
          </a:p>
          <a:p>
            <a:pPr marL="0" indent="0">
              <a:buNone/>
            </a:pPr>
            <a:endParaRPr lang="nb-NO" dirty="0"/>
          </a:p>
        </p:txBody>
      </p:sp>
    </p:spTree>
    <p:extLst>
      <p:ext uri="{BB962C8B-B14F-4D97-AF65-F5344CB8AC3E}">
        <p14:creationId xmlns:p14="http://schemas.microsoft.com/office/powerpoint/2010/main" val="49510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D2D729-C696-E044-BB94-12D1F9E69A4D}"/>
              </a:ext>
            </a:extLst>
          </p:cNvPr>
          <p:cNvSpPr>
            <a:spLocks noGrp="1"/>
          </p:cNvSpPr>
          <p:nvPr>
            <p:ph type="title"/>
          </p:nvPr>
        </p:nvSpPr>
        <p:spPr/>
        <p:txBody>
          <a:bodyPr/>
          <a:lstStyle/>
          <a:p>
            <a:r>
              <a:rPr lang="nb-NO" dirty="0"/>
              <a:t>WHY – do we have this </a:t>
            </a:r>
            <a:r>
              <a:rPr lang="nb-NO" dirty="0" err="1"/>
              <a:t>situation</a:t>
            </a:r>
            <a:r>
              <a:rPr lang="nb-NO" dirty="0"/>
              <a:t> </a:t>
            </a:r>
          </a:p>
        </p:txBody>
      </p:sp>
      <p:sp>
        <p:nvSpPr>
          <p:cNvPr id="3" name="Plassholder for innhold 2">
            <a:extLst>
              <a:ext uri="{FF2B5EF4-FFF2-40B4-BE49-F238E27FC236}">
                <a16:creationId xmlns:a16="http://schemas.microsoft.com/office/drawing/2014/main" id="{8E17F954-5DDB-9D40-8FC9-BDA894E9E1A4}"/>
              </a:ext>
            </a:extLst>
          </p:cNvPr>
          <p:cNvSpPr>
            <a:spLocks noGrp="1"/>
          </p:cNvSpPr>
          <p:nvPr>
            <p:ph idx="1"/>
          </p:nvPr>
        </p:nvSpPr>
        <p:spPr/>
        <p:txBody>
          <a:bodyPr/>
          <a:lstStyle/>
          <a:p>
            <a:r>
              <a:rPr lang="nb-NO" dirty="0"/>
              <a:t>A </a:t>
            </a:r>
            <a:r>
              <a:rPr lang="nb-NO" dirty="0" err="1"/>
              <a:t>need</a:t>
            </a:r>
            <a:r>
              <a:rPr lang="nb-NO" dirty="0"/>
              <a:t> for better data to </a:t>
            </a:r>
            <a:r>
              <a:rPr lang="nb-NO" dirty="0" err="1"/>
              <a:t>describe</a:t>
            </a:r>
            <a:r>
              <a:rPr lang="nb-NO" dirty="0"/>
              <a:t> the </a:t>
            </a:r>
            <a:r>
              <a:rPr lang="nb-NO" dirty="0" err="1"/>
              <a:t>actual</a:t>
            </a:r>
            <a:r>
              <a:rPr lang="nb-NO" dirty="0"/>
              <a:t> </a:t>
            </a:r>
            <a:r>
              <a:rPr lang="nb-NO" dirty="0" err="1"/>
              <a:t>situation</a:t>
            </a:r>
            <a:endParaRPr lang="nb-NO" dirty="0"/>
          </a:p>
          <a:p>
            <a:r>
              <a:rPr lang="nb-NO" dirty="0" err="1"/>
              <a:t>Attitudes</a:t>
            </a:r>
            <a:r>
              <a:rPr lang="nb-NO" dirty="0"/>
              <a:t> in the </a:t>
            </a:r>
            <a:r>
              <a:rPr lang="nb-NO" dirty="0" err="1"/>
              <a:t>societies</a:t>
            </a:r>
            <a:r>
              <a:rPr lang="nb-NO" dirty="0"/>
              <a:t> at </a:t>
            </a:r>
            <a:r>
              <a:rPr lang="nb-NO" dirty="0" err="1"/>
              <a:t>large</a:t>
            </a:r>
            <a:endParaRPr lang="nb-NO" dirty="0"/>
          </a:p>
          <a:p>
            <a:r>
              <a:rPr lang="nb-NO" dirty="0" err="1"/>
              <a:t>Lack</a:t>
            </a:r>
            <a:r>
              <a:rPr lang="nb-NO" dirty="0"/>
              <a:t> of </a:t>
            </a:r>
            <a:r>
              <a:rPr lang="nb-NO" dirty="0" err="1"/>
              <a:t>political</a:t>
            </a:r>
            <a:r>
              <a:rPr lang="nb-NO" dirty="0"/>
              <a:t> </a:t>
            </a:r>
            <a:r>
              <a:rPr lang="nb-NO" dirty="0" err="1"/>
              <a:t>will</a:t>
            </a:r>
            <a:r>
              <a:rPr lang="nb-NO" dirty="0"/>
              <a:t> to make a </a:t>
            </a:r>
            <a:r>
              <a:rPr lang="nb-NO" dirty="0" err="1"/>
              <a:t>change</a:t>
            </a:r>
            <a:endParaRPr lang="nb-NO" dirty="0"/>
          </a:p>
          <a:p>
            <a:r>
              <a:rPr lang="nb-NO" dirty="0" err="1"/>
              <a:t>Lack</a:t>
            </a:r>
            <a:r>
              <a:rPr lang="nb-NO" dirty="0"/>
              <a:t> of </a:t>
            </a:r>
            <a:r>
              <a:rPr lang="nb-NO" dirty="0" err="1"/>
              <a:t>Awareness</a:t>
            </a:r>
            <a:r>
              <a:rPr lang="nb-NO" dirty="0"/>
              <a:t> </a:t>
            </a:r>
          </a:p>
          <a:p>
            <a:r>
              <a:rPr lang="nb-NO" dirty="0"/>
              <a:t>The </a:t>
            </a:r>
            <a:r>
              <a:rPr lang="nb-NO" dirty="0" err="1"/>
              <a:t>charity</a:t>
            </a:r>
            <a:r>
              <a:rPr lang="nb-NO" dirty="0"/>
              <a:t> </a:t>
            </a:r>
            <a:r>
              <a:rPr lang="nb-NO" dirty="0" err="1"/>
              <a:t>model</a:t>
            </a:r>
            <a:r>
              <a:rPr lang="nb-NO" dirty="0"/>
              <a:t> is still in </a:t>
            </a:r>
            <a:r>
              <a:rPr lang="nb-NO" dirty="0" err="1"/>
              <a:t>place</a:t>
            </a:r>
            <a:r>
              <a:rPr lang="nb-NO" dirty="0"/>
              <a:t> in most </a:t>
            </a:r>
            <a:r>
              <a:rPr lang="nb-NO" dirty="0" err="1"/>
              <a:t>societies</a:t>
            </a:r>
            <a:endParaRPr lang="nb-NO" dirty="0"/>
          </a:p>
        </p:txBody>
      </p:sp>
    </p:spTree>
    <p:extLst>
      <p:ext uri="{BB962C8B-B14F-4D97-AF65-F5344CB8AC3E}">
        <p14:creationId xmlns:p14="http://schemas.microsoft.com/office/powerpoint/2010/main" val="51084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7DCC96-150E-E942-93E3-4D9C5AF1BD43}"/>
              </a:ext>
            </a:extLst>
          </p:cNvPr>
          <p:cNvSpPr>
            <a:spLocks noGrp="1"/>
          </p:cNvSpPr>
          <p:nvPr>
            <p:ph type="title"/>
          </p:nvPr>
        </p:nvSpPr>
        <p:spPr/>
        <p:txBody>
          <a:bodyPr/>
          <a:lstStyle/>
          <a:p>
            <a:r>
              <a:rPr lang="nb-NO" dirty="0"/>
              <a:t>WHO can make the </a:t>
            </a:r>
            <a:r>
              <a:rPr lang="nb-NO" dirty="0" err="1"/>
              <a:t>change</a:t>
            </a:r>
            <a:r>
              <a:rPr lang="nb-NO" dirty="0"/>
              <a:t>?</a:t>
            </a:r>
          </a:p>
        </p:txBody>
      </p:sp>
      <p:sp>
        <p:nvSpPr>
          <p:cNvPr id="3" name="Plassholder for innhold 2">
            <a:extLst>
              <a:ext uri="{FF2B5EF4-FFF2-40B4-BE49-F238E27FC236}">
                <a16:creationId xmlns:a16="http://schemas.microsoft.com/office/drawing/2014/main" id="{13D5218C-6C3F-EA43-B15B-F64EA1824C72}"/>
              </a:ext>
            </a:extLst>
          </p:cNvPr>
          <p:cNvSpPr>
            <a:spLocks noGrp="1"/>
          </p:cNvSpPr>
          <p:nvPr>
            <p:ph idx="1"/>
          </p:nvPr>
        </p:nvSpPr>
        <p:spPr/>
        <p:txBody>
          <a:bodyPr/>
          <a:lstStyle/>
          <a:p>
            <a:r>
              <a:rPr lang="nb-NO" dirty="0"/>
              <a:t>Civil Society must play a </a:t>
            </a:r>
            <a:r>
              <a:rPr lang="nb-NO" dirty="0" err="1"/>
              <a:t>leading</a:t>
            </a:r>
            <a:r>
              <a:rPr lang="nb-NO" dirty="0"/>
              <a:t> </a:t>
            </a:r>
            <a:r>
              <a:rPr lang="nb-NO" dirty="0" err="1"/>
              <a:t>role</a:t>
            </a:r>
            <a:r>
              <a:rPr lang="nb-NO" dirty="0"/>
              <a:t>  !</a:t>
            </a:r>
          </a:p>
          <a:p>
            <a:r>
              <a:rPr lang="nb-NO" dirty="0" err="1"/>
              <a:t>Both</a:t>
            </a:r>
            <a:r>
              <a:rPr lang="nb-NO" dirty="0"/>
              <a:t> on a national – regional and a global </a:t>
            </a:r>
            <a:r>
              <a:rPr lang="nb-NO" dirty="0" err="1"/>
              <a:t>level</a:t>
            </a:r>
            <a:r>
              <a:rPr lang="nb-NO" dirty="0"/>
              <a:t>.</a:t>
            </a:r>
          </a:p>
          <a:p>
            <a:r>
              <a:rPr lang="nb-NO" dirty="0"/>
              <a:t>RI -GRA and </a:t>
            </a:r>
            <a:r>
              <a:rPr lang="nb-NO" dirty="0" err="1"/>
              <a:t>other</a:t>
            </a:r>
            <a:r>
              <a:rPr lang="nb-NO" dirty="0"/>
              <a:t> CS </a:t>
            </a:r>
            <a:r>
              <a:rPr lang="nb-NO" dirty="0" err="1"/>
              <a:t>organizations</a:t>
            </a:r>
            <a:r>
              <a:rPr lang="nb-NO" dirty="0"/>
              <a:t> has to continue </a:t>
            </a:r>
            <a:r>
              <a:rPr lang="nb-NO" dirty="0" err="1"/>
              <a:t>it`s</a:t>
            </a:r>
            <a:r>
              <a:rPr lang="nb-NO" dirty="0"/>
              <a:t> </a:t>
            </a:r>
            <a:r>
              <a:rPr lang="nb-NO" dirty="0" err="1"/>
              <a:t>work</a:t>
            </a:r>
            <a:r>
              <a:rPr lang="nb-NO" dirty="0"/>
              <a:t>.</a:t>
            </a:r>
          </a:p>
          <a:p>
            <a:r>
              <a:rPr lang="nb-NO" dirty="0"/>
              <a:t>ISSA  and ILO can play an </a:t>
            </a:r>
            <a:r>
              <a:rPr lang="nb-NO" dirty="0" err="1"/>
              <a:t>important</a:t>
            </a:r>
            <a:r>
              <a:rPr lang="nb-NO" dirty="0"/>
              <a:t> </a:t>
            </a:r>
            <a:r>
              <a:rPr lang="nb-NO" dirty="0" err="1"/>
              <a:t>role</a:t>
            </a:r>
            <a:r>
              <a:rPr lang="nb-NO" dirty="0"/>
              <a:t> in the future on the global </a:t>
            </a:r>
            <a:r>
              <a:rPr lang="nb-NO" dirty="0" err="1"/>
              <a:t>level</a:t>
            </a:r>
            <a:r>
              <a:rPr lang="nb-NO" dirty="0"/>
              <a:t> </a:t>
            </a:r>
            <a:r>
              <a:rPr lang="nb-NO" dirty="0" err="1"/>
              <a:t>within</a:t>
            </a:r>
            <a:r>
              <a:rPr lang="nb-NO" dirty="0"/>
              <a:t> this </a:t>
            </a:r>
            <a:r>
              <a:rPr lang="nb-NO" dirty="0" err="1"/>
              <a:t>field</a:t>
            </a:r>
            <a:r>
              <a:rPr lang="nb-NO" dirty="0"/>
              <a:t>.</a:t>
            </a:r>
          </a:p>
        </p:txBody>
      </p:sp>
    </p:spTree>
    <p:extLst>
      <p:ext uri="{BB962C8B-B14F-4D97-AF65-F5344CB8AC3E}">
        <p14:creationId xmlns:p14="http://schemas.microsoft.com/office/powerpoint/2010/main" val="376094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r>
              <a:rPr lang="nb-NO" altLang="nb-NO" dirty="0"/>
              <a:t>Who </a:t>
            </a:r>
            <a:r>
              <a:rPr lang="nb-NO" altLang="nb-NO" dirty="0" err="1"/>
              <a:t>can</a:t>
            </a:r>
            <a:r>
              <a:rPr lang="nb-NO" altLang="nb-NO" dirty="0"/>
              <a:t> </a:t>
            </a:r>
            <a:r>
              <a:rPr lang="nb-NO" altLang="nb-NO" dirty="0" err="1"/>
              <a:t>change</a:t>
            </a:r>
            <a:r>
              <a:rPr lang="nb-NO" altLang="nb-NO" dirty="0"/>
              <a:t> </a:t>
            </a:r>
            <a:r>
              <a:rPr lang="nb-NO" altLang="nb-NO" dirty="0" err="1"/>
              <a:t>this</a:t>
            </a:r>
            <a:r>
              <a:rPr lang="nb-NO" altLang="nb-NO" dirty="0"/>
              <a:t> </a:t>
            </a:r>
            <a:r>
              <a:rPr lang="nb-NO" altLang="nb-NO" dirty="0" err="1"/>
              <a:t>situation</a:t>
            </a:r>
            <a:r>
              <a:rPr lang="nb-NO" altLang="nb-NO" dirty="0"/>
              <a:t>? - Cont</a:t>
            </a:r>
          </a:p>
        </p:txBody>
      </p:sp>
      <p:sp>
        <p:nvSpPr>
          <p:cNvPr id="20483" name="Plassholder for innhold 2"/>
          <p:cNvSpPr>
            <a:spLocks noGrp="1"/>
          </p:cNvSpPr>
          <p:nvPr>
            <p:ph idx="1"/>
          </p:nvPr>
        </p:nvSpPr>
        <p:spPr/>
        <p:txBody>
          <a:bodyPr/>
          <a:lstStyle/>
          <a:p>
            <a:r>
              <a:rPr lang="nb-NO" altLang="nb-NO" dirty="0"/>
              <a:t>Professional </a:t>
            </a:r>
            <a:r>
              <a:rPr lang="nb-NO" altLang="nb-NO" dirty="0" err="1"/>
              <a:t>organizations</a:t>
            </a:r>
            <a:endParaRPr lang="nb-NO" altLang="nb-NO" dirty="0"/>
          </a:p>
          <a:p>
            <a:r>
              <a:rPr lang="nb-NO" altLang="nb-NO" dirty="0"/>
              <a:t>Media</a:t>
            </a:r>
          </a:p>
          <a:p>
            <a:r>
              <a:rPr lang="nb-NO" altLang="nb-NO" dirty="0"/>
              <a:t>Global </a:t>
            </a:r>
            <a:r>
              <a:rPr lang="nb-NO" altLang="nb-NO" dirty="0" err="1"/>
              <a:t>entities</a:t>
            </a:r>
            <a:r>
              <a:rPr lang="nb-NO" altLang="nb-NO" dirty="0"/>
              <a:t> like UN – ILO - WHO – Unesco – Unicef</a:t>
            </a:r>
          </a:p>
          <a:p>
            <a:r>
              <a:rPr lang="nb-NO" altLang="nb-NO" dirty="0"/>
              <a:t>Regional </a:t>
            </a:r>
            <a:r>
              <a:rPr lang="nb-NO" altLang="nb-NO" dirty="0" err="1"/>
              <a:t>entities</a:t>
            </a:r>
            <a:r>
              <a:rPr lang="nb-NO" altLang="nb-NO" dirty="0"/>
              <a:t> like UNESCAP – EU and </a:t>
            </a:r>
            <a:r>
              <a:rPr lang="nb-NO" altLang="nb-NO" dirty="0" err="1"/>
              <a:t>others</a:t>
            </a:r>
            <a:endParaRPr lang="nb-NO" altLang="nb-NO" dirty="0"/>
          </a:p>
        </p:txBody>
      </p:sp>
      <p:sp>
        <p:nvSpPr>
          <p:cNvPr id="20484"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A16CFC22-E862-4C95-9520-9B94DCDE9C67}" type="datetime1">
              <a:rPr lang="en-GB" altLang="nb-NO" sz="1200"/>
              <a:pPr>
                <a:spcBef>
                  <a:spcPct val="0"/>
                </a:spcBef>
                <a:buClrTx/>
                <a:buSzTx/>
                <a:buFontTx/>
                <a:buNone/>
              </a:pPr>
              <a:t>25/08/2021</a:t>
            </a:fld>
            <a:endParaRPr lang="de-DE" altLang="nb-NO" sz="1200"/>
          </a:p>
        </p:txBody>
      </p:sp>
      <p:sp>
        <p:nvSpPr>
          <p:cNvPr id="20485"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0486"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52F3A6E0-1F03-4C5C-BD33-2786DCE978E4}" type="slidenum">
              <a:rPr lang="de-DE" altLang="nb-NO" sz="1200"/>
              <a:pPr>
                <a:spcBef>
                  <a:spcPct val="0"/>
                </a:spcBef>
                <a:buClrTx/>
                <a:buSzTx/>
                <a:buFontTx/>
                <a:buNone/>
              </a:pPr>
              <a:t>14</a:t>
            </a:fld>
            <a:endParaRPr lang="de-DE" altLang="nb-NO" sz="1200"/>
          </a:p>
        </p:txBody>
      </p:sp>
    </p:spTree>
    <p:extLst>
      <p:ext uri="{BB962C8B-B14F-4D97-AF65-F5344CB8AC3E}">
        <p14:creationId xmlns:p14="http://schemas.microsoft.com/office/powerpoint/2010/main" val="1357456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lstStyle/>
          <a:p>
            <a:r>
              <a:rPr lang="nb-NO" altLang="nb-NO" dirty="0" err="1"/>
              <a:t>What</a:t>
            </a:r>
            <a:r>
              <a:rPr lang="nb-NO" altLang="nb-NO" dirty="0"/>
              <a:t> </a:t>
            </a:r>
            <a:r>
              <a:rPr lang="nb-NO" altLang="nb-NO" dirty="0" err="1"/>
              <a:t>are</a:t>
            </a:r>
            <a:r>
              <a:rPr lang="nb-NO" altLang="nb-NO" dirty="0"/>
              <a:t> </a:t>
            </a:r>
            <a:r>
              <a:rPr lang="nb-NO" altLang="nb-NO" dirty="0" err="1"/>
              <a:t>the</a:t>
            </a:r>
            <a:r>
              <a:rPr lang="nb-NO" altLang="nb-NO" dirty="0"/>
              <a:t> GLOBAL instruments ?</a:t>
            </a:r>
          </a:p>
        </p:txBody>
      </p:sp>
      <p:sp>
        <p:nvSpPr>
          <p:cNvPr id="20483" name="Plassholder for innhold 2"/>
          <p:cNvSpPr>
            <a:spLocks noGrp="1"/>
          </p:cNvSpPr>
          <p:nvPr>
            <p:ph idx="1"/>
          </p:nvPr>
        </p:nvSpPr>
        <p:spPr/>
        <p:txBody>
          <a:bodyPr/>
          <a:lstStyle/>
          <a:p>
            <a:pPr>
              <a:defRPr/>
            </a:pPr>
            <a:r>
              <a:rPr lang="nb-NO" altLang="nb-NO" dirty="0"/>
              <a:t>The UN </a:t>
            </a:r>
            <a:r>
              <a:rPr lang="nb-NO" altLang="nb-NO" dirty="0" err="1"/>
              <a:t>declaration</a:t>
            </a:r>
            <a:r>
              <a:rPr lang="nb-NO" altLang="nb-NO" dirty="0"/>
              <a:t> </a:t>
            </a:r>
            <a:r>
              <a:rPr lang="nb-NO" altLang="nb-NO" dirty="0" err="1"/>
              <a:t>on</a:t>
            </a:r>
            <a:r>
              <a:rPr lang="nb-NO" altLang="nb-NO" dirty="0"/>
              <a:t> Human Rights- 1948</a:t>
            </a:r>
          </a:p>
          <a:p>
            <a:pPr marL="0" indent="0">
              <a:buNone/>
              <a:defRPr/>
            </a:pPr>
            <a:endParaRPr lang="nb-NO" altLang="nb-NO" dirty="0"/>
          </a:p>
          <a:p>
            <a:pPr>
              <a:defRPr/>
            </a:pPr>
            <a:r>
              <a:rPr lang="nb-NO" altLang="nb-NO" dirty="0"/>
              <a:t>The UN CRPD – 2006</a:t>
            </a:r>
          </a:p>
          <a:p>
            <a:pPr marL="0" indent="0">
              <a:buNone/>
              <a:defRPr/>
            </a:pPr>
            <a:endParaRPr lang="nb-NO" altLang="nb-NO" dirty="0"/>
          </a:p>
          <a:p>
            <a:pPr>
              <a:defRPr/>
            </a:pPr>
            <a:r>
              <a:rPr lang="nb-NO" altLang="nb-NO" dirty="0"/>
              <a:t>The World Report </a:t>
            </a:r>
            <a:r>
              <a:rPr lang="nb-NO" altLang="nb-NO" dirty="0" err="1"/>
              <a:t>on</a:t>
            </a:r>
            <a:r>
              <a:rPr lang="nb-NO" altLang="nb-NO" dirty="0"/>
              <a:t> </a:t>
            </a:r>
            <a:r>
              <a:rPr lang="nb-NO" altLang="nb-NO" dirty="0" err="1"/>
              <a:t>Disability</a:t>
            </a:r>
            <a:r>
              <a:rPr lang="nb-NO" altLang="nb-NO" dirty="0"/>
              <a:t> - 2011</a:t>
            </a:r>
          </a:p>
        </p:txBody>
      </p:sp>
      <p:sp>
        <p:nvSpPr>
          <p:cNvPr id="21508"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59B469F-5699-4E3C-90B4-8A7FB5DA9E36}" type="datetime1">
              <a:rPr lang="en-GB" altLang="nb-NO" sz="1200"/>
              <a:pPr>
                <a:spcBef>
                  <a:spcPct val="0"/>
                </a:spcBef>
                <a:buClrTx/>
                <a:buSzTx/>
                <a:buFontTx/>
                <a:buNone/>
              </a:pPr>
              <a:t>25/08/2021</a:t>
            </a:fld>
            <a:endParaRPr lang="de-DE" altLang="nb-NO" sz="1200"/>
          </a:p>
        </p:txBody>
      </p:sp>
      <p:sp>
        <p:nvSpPr>
          <p:cNvPr id="21509"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1510"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8FE13B3C-918C-480D-8F25-E134B862A57F}" type="slidenum">
              <a:rPr lang="de-DE" altLang="nb-NO" sz="1200"/>
              <a:pPr>
                <a:spcBef>
                  <a:spcPct val="0"/>
                </a:spcBef>
                <a:buClrTx/>
                <a:buSzTx/>
                <a:buFontTx/>
                <a:buNone/>
              </a:pPr>
              <a:t>15</a:t>
            </a:fld>
            <a:endParaRPr lang="de-DE" altLang="nb-NO" sz="1200"/>
          </a:p>
        </p:txBody>
      </p:sp>
    </p:spTree>
    <p:extLst>
      <p:ext uri="{BB962C8B-B14F-4D97-AF65-F5344CB8AC3E}">
        <p14:creationId xmlns:p14="http://schemas.microsoft.com/office/powerpoint/2010/main" val="145510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r>
              <a:rPr lang="nb-NO" altLang="nb-NO" dirty="0" err="1"/>
              <a:t>Article</a:t>
            </a:r>
            <a:r>
              <a:rPr lang="nb-NO" altLang="nb-NO" dirty="0"/>
              <a:t> 22 - HRC</a:t>
            </a:r>
          </a:p>
        </p:txBody>
      </p:sp>
      <p:sp>
        <p:nvSpPr>
          <p:cNvPr id="3" name="Plassholder for innhold 2"/>
          <p:cNvSpPr>
            <a:spLocks noGrp="1"/>
          </p:cNvSpPr>
          <p:nvPr>
            <p:ph idx="1"/>
          </p:nvPr>
        </p:nvSpPr>
        <p:spPr/>
        <p:txBody>
          <a:bodyPr/>
          <a:lstStyle/>
          <a:p>
            <a:pPr marL="0" indent="0">
              <a:buNone/>
              <a:defRPr/>
            </a:pPr>
            <a:r>
              <a:rPr lang="en-US" dirty="0"/>
              <a:t>Everyone, as a member of society, has the right to social security and is entitled to realization, through national effort and international co-operation and in accordance with the organization and resources of each State, of the economic, social and cultural rights indispensable for his dignity and the free development of his personality.</a:t>
            </a:r>
          </a:p>
          <a:p>
            <a:pPr>
              <a:defRPr/>
            </a:pPr>
            <a:endParaRPr lang="nb-NO" dirty="0"/>
          </a:p>
        </p:txBody>
      </p:sp>
      <p:sp>
        <p:nvSpPr>
          <p:cNvPr id="14340"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6BAC7885-4704-4CFF-BE19-3FD1D8A21C0D}" type="datetime1">
              <a:rPr lang="en-GB" altLang="nb-NO" sz="1200"/>
              <a:pPr>
                <a:spcBef>
                  <a:spcPct val="0"/>
                </a:spcBef>
                <a:buClrTx/>
                <a:buSzTx/>
                <a:buFontTx/>
                <a:buNone/>
              </a:pPr>
              <a:t>25/08/2021</a:t>
            </a:fld>
            <a:endParaRPr lang="de-DE" altLang="nb-NO" sz="1200"/>
          </a:p>
        </p:txBody>
      </p:sp>
      <p:sp>
        <p:nvSpPr>
          <p:cNvPr id="14341"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14342"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65D7B24-58B6-4BD1-8FF8-9DFD068263B5}" type="slidenum">
              <a:rPr lang="de-DE" altLang="nb-NO" sz="1200"/>
              <a:pPr>
                <a:spcBef>
                  <a:spcPct val="0"/>
                </a:spcBef>
                <a:buClrTx/>
                <a:buSzTx/>
                <a:buFontTx/>
                <a:buNone/>
              </a:pPr>
              <a:t>16</a:t>
            </a:fld>
            <a:endParaRPr lang="de-DE" altLang="nb-NO" sz="1200"/>
          </a:p>
        </p:txBody>
      </p:sp>
    </p:spTree>
    <p:extLst>
      <p:ext uri="{BB962C8B-B14F-4D97-AF65-F5344CB8AC3E}">
        <p14:creationId xmlns:p14="http://schemas.microsoft.com/office/powerpoint/2010/main" val="198592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r>
              <a:rPr lang="nb-NO" altLang="nb-NO" dirty="0" err="1"/>
              <a:t>Article</a:t>
            </a:r>
            <a:r>
              <a:rPr lang="nb-NO" altLang="nb-NO" dirty="0"/>
              <a:t> 25 - HRC</a:t>
            </a:r>
          </a:p>
        </p:txBody>
      </p:sp>
      <p:sp>
        <p:nvSpPr>
          <p:cNvPr id="3" name="Plassholder for innhold 2"/>
          <p:cNvSpPr>
            <a:spLocks noGrp="1"/>
          </p:cNvSpPr>
          <p:nvPr>
            <p:ph idx="1"/>
          </p:nvPr>
        </p:nvSpPr>
        <p:spPr/>
        <p:txBody>
          <a:bodyPr/>
          <a:lstStyle/>
          <a:p>
            <a:pPr marL="0" indent="0">
              <a:buNone/>
              <a:defRPr/>
            </a:pPr>
            <a:r>
              <a:rPr lang="en-US" dirty="0"/>
              <a:t>(1) 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a:t>
            </a:r>
            <a:br>
              <a:rPr lang="en-US" dirty="0"/>
            </a:br>
            <a:endParaRPr lang="en-US" dirty="0"/>
          </a:p>
          <a:p>
            <a:pPr>
              <a:defRPr/>
            </a:pPr>
            <a:endParaRPr lang="nb-NO" dirty="0"/>
          </a:p>
        </p:txBody>
      </p:sp>
      <p:sp>
        <p:nvSpPr>
          <p:cNvPr id="15364"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5C44F4F-48B2-42BB-B140-561FB99A9634}" type="datetime1">
              <a:rPr lang="en-GB" altLang="nb-NO" sz="1200"/>
              <a:pPr>
                <a:spcBef>
                  <a:spcPct val="0"/>
                </a:spcBef>
                <a:buClrTx/>
                <a:buSzTx/>
                <a:buFontTx/>
                <a:buNone/>
              </a:pPr>
              <a:t>25/08/2021</a:t>
            </a:fld>
            <a:endParaRPr lang="de-DE" altLang="nb-NO" sz="1200"/>
          </a:p>
        </p:txBody>
      </p:sp>
      <p:sp>
        <p:nvSpPr>
          <p:cNvPr id="15365"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15366"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9395A73C-AF30-447B-9115-3EAB467E0F96}" type="slidenum">
              <a:rPr lang="de-DE" altLang="nb-NO" sz="1200"/>
              <a:pPr>
                <a:spcBef>
                  <a:spcPct val="0"/>
                </a:spcBef>
                <a:buClrTx/>
                <a:buSzTx/>
                <a:buFontTx/>
                <a:buNone/>
              </a:pPr>
              <a:t>17</a:t>
            </a:fld>
            <a:endParaRPr lang="de-DE" altLang="nb-NO" sz="1200"/>
          </a:p>
        </p:txBody>
      </p:sp>
    </p:spTree>
    <p:extLst>
      <p:ext uri="{BB962C8B-B14F-4D97-AF65-F5344CB8AC3E}">
        <p14:creationId xmlns:p14="http://schemas.microsoft.com/office/powerpoint/2010/main" val="244802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p:txBody>
          <a:bodyPr/>
          <a:lstStyle/>
          <a:p>
            <a:r>
              <a:rPr lang="nb-NO" altLang="nb-NO"/>
              <a:t>Other relevant UN Conventions</a:t>
            </a:r>
          </a:p>
        </p:txBody>
      </p:sp>
      <p:sp>
        <p:nvSpPr>
          <p:cNvPr id="16387" name="Plassholder for innhold 2"/>
          <p:cNvSpPr>
            <a:spLocks noGrp="1"/>
          </p:cNvSpPr>
          <p:nvPr>
            <p:ph idx="1"/>
          </p:nvPr>
        </p:nvSpPr>
        <p:spPr/>
        <p:txBody>
          <a:bodyPr/>
          <a:lstStyle/>
          <a:p>
            <a:r>
              <a:rPr lang="en-US" altLang="nb-NO"/>
              <a:t>“Convention on the Elimination of All Forms of Discrimination Against Women (CEDAW) – Established in 1979</a:t>
            </a:r>
          </a:p>
          <a:p>
            <a:r>
              <a:rPr lang="en-US" altLang="nb-NO"/>
              <a:t>Ratified by 189 states</a:t>
            </a:r>
          </a:p>
          <a:p>
            <a:r>
              <a:rPr lang="en-US" altLang="nb-NO"/>
              <a:t>CSW – in New York - March</a:t>
            </a:r>
          </a:p>
          <a:p>
            <a:endParaRPr lang="nb-NO" altLang="nb-NO"/>
          </a:p>
        </p:txBody>
      </p:sp>
      <p:sp>
        <p:nvSpPr>
          <p:cNvPr id="16388"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6C034E30-BDBD-4CAB-AF59-E82A666DE353}" type="datetime1">
              <a:rPr lang="en-GB" altLang="nb-NO" sz="1200"/>
              <a:pPr>
                <a:spcBef>
                  <a:spcPct val="0"/>
                </a:spcBef>
                <a:buClrTx/>
                <a:buSzTx/>
                <a:buFontTx/>
                <a:buNone/>
              </a:pPr>
              <a:t>25/08/2021</a:t>
            </a:fld>
            <a:endParaRPr lang="de-DE" altLang="nb-NO" sz="1200"/>
          </a:p>
        </p:txBody>
      </p:sp>
      <p:sp>
        <p:nvSpPr>
          <p:cNvPr id="16389"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16390"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DF10AF7D-71FF-4C0D-A74C-B74884AA256F}" type="slidenum">
              <a:rPr lang="de-DE" altLang="nb-NO" sz="1200"/>
              <a:pPr>
                <a:spcBef>
                  <a:spcPct val="0"/>
                </a:spcBef>
                <a:buClrTx/>
                <a:buSzTx/>
                <a:buFontTx/>
                <a:buNone/>
              </a:pPr>
              <a:t>18</a:t>
            </a:fld>
            <a:endParaRPr lang="de-DE" altLang="nb-NO" sz="1200"/>
          </a:p>
        </p:txBody>
      </p:sp>
    </p:spTree>
    <p:extLst>
      <p:ext uri="{BB962C8B-B14F-4D97-AF65-F5344CB8AC3E}">
        <p14:creationId xmlns:p14="http://schemas.microsoft.com/office/powerpoint/2010/main" val="100343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dato 1"/>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39EE9AA4-4214-4CC5-B6FB-11FA970FEE88}" type="datetime1">
              <a:rPr lang="en-GB" altLang="nb-NO" sz="1200"/>
              <a:pPr>
                <a:spcBef>
                  <a:spcPct val="0"/>
                </a:spcBef>
                <a:buClrTx/>
                <a:buSzTx/>
                <a:buFontTx/>
                <a:buNone/>
              </a:pPr>
              <a:t>25/08/2021</a:t>
            </a:fld>
            <a:endParaRPr lang="de-DE" altLang="nb-NO" sz="1200"/>
          </a:p>
        </p:txBody>
      </p:sp>
      <p:sp>
        <p:nvSpPr>
          <p:cNvPr id="22531" name="Plassholder for bunntekst 2"/>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2532" name="Plassholder for lysbildenummer 3"/>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440864B1-8C83-4148-89B8-08B014418E37}" type="slidenum">
              <a:rPr lang="de-DE" altLang="nb-NO" sz="1200"/>
              <a:pPr>
                <a:spcBef>
                  <a:spcPct val="0"/>
                </a:spcBef>
                <a:buClrTx/>
                <a:buSzTx/>
                <a:buFontTx/>
                <a:buNone/>
              </a:pPr>
              <a:t>19</a:t>
            </a:fld>
            <a:endParaRPr lang="de-DE" altLang="nb-NO" sz="1200"/>
          </a:p>
        </p:txBody>
      </p:sp>
      <p:pic>
        <p:nvPicPr>
          <p:cNvPr id="225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6" y="0"/>
            <a:ext cx="2124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3"/>
          <p:cNvSpPr>
            <a:spLocks noGrp="1" noChangeArrowheads="1"/>
          </p:cNvSpPr>
          <p:nvPr>
            <p:ph type="ctrTitle" idx="4294967295"/>
          </p:nvPr>
        </p:nvSpPr>
        <p:spPr>
          <a:xfrm>
            <a:off x="2782888" y="2274888"/>
            <a:ext cx="7416800" cy="1370012"/>
          </a:xfrm>
          <a:noFill/>
        </p:spPr>
        <p:txBody>
          <a:bodyPr anchor="ctr">
            <a:normAutofit fontScale="90000"/>
          </a:bodyPr>
          <a:lstStyle/>
          <a:p>
            <a:pPr eaLnBrk="1" hangingPunct="1"/>
            <a:r>
              <a:rPr lang="en-US" altLang="nb-NO" sz="2400" dirty="0"/>
              <a:t>on Dec. 13, 2006 at the United Nations in New York</a:t>
            </a:r>
            <a:r>
              <a:rPr lang="en-US" altLang="nb-NO" sz="2400" dirty="0">
                <a:solidFill>
                  <a:schemeClr val="accent1"/>
                </a:solidFill>
              </a:rPr>
              <a:t>.</a:t>
            </a:r>
            <a:br>
              <a:rPr lang="en-US" altLang="nb-NO" sz="2400" dirty="0">
                <a:solidFill>
                  <a:schemeClr val="accent1"/>
                </a:solidFill>
              </a:rPr>
            </a:br>
            <a:br>
              <a:rPr lang="en-US" altLang="nb-NO" dirty="0">
                <a:solidFill>
                  <a:schemeClr val="tx1"/>
                </a:solidFill>
              </a:rPr>
            </a:br>
            <a:endParaRPr lang="en-US" altLang="nb-NO" dirty="0">
              <a:solidFill>
                <a:schemeClr val="tx1"/>
              </a:solidFill>
            </a:endParaRPr>
          </a:p>
        </p:txBody>
      </p:sp>
      <p:sp>
        <p:nvSpPr>
          <p:cNvPr id="22535" name="Text Box 4"/>
          <p:cNvSpPr txBox="1">
            <a:spLocks noChangeArrowheads="1"/>
          </p:cNvSpPr>
          <p:nvPr/>
        </p:nvSpPr>
        <p:spPr bwMode="auto">
          <a:xfrm>
            <a:off x="2770188" y="563563"/>
            <a:ext cx="6494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nb-NO" sz="2800" b="1"/>
              <a:t>Adoption of the UN CRPD</a:t>
            </a:r>
            <a:endParaRPr lang="de-DE" altLang="nb-NO" sz="2800" b="1">
              <a:solidFill>
                <a:schemeClr val="tx2"/>
              </a:solidFill>
            </a:endParaRPr>
          </a:p>
        </p:txBody>
      </p:sp>
      <p:pic>
        <p:nvPicPr>
          <p:cNvPr id="225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6" y="3068638"/>
            <a:ext cx="3705225" cy="2470150"/>
          </a:xfrm>
          <a:prstGeom prst="rect">
            <a:avLst/>
          </a:prstGeom>
          <a:noFill/>
          <a:ln w="63500" cmpd="dbl">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4102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a:xfrm>
            <a:off x="3046413" y="381000"/>
            <a:ext cx="7313612" cy="1143000"/>
          </a:xfrm>
        </p:spPr>
        <p:txBody>
          <a:bodyPr/>
          <a:lstStyle/>
          <a:p>
            <a:endParaRPr lang="nb-NO" altLang="nb-NO"/>
          </a:p>
        </p:txBody>
      </p:sp>
      <p:pic>
        <p:nvPicPr>
          <p:cNvPr id="6147" name="Plassholder for innhold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68600" y="381000"/>
            <a:ext cx="7442200" cy="5581650"/>
          </a:xfrm>
        </p:spPr>
      </p:pic>
      <p:sp>
        <p:nvSpPr>
          <p:cNvPr id="6148"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FF9E3CF-A248-434D-B869-9A9C43325B14}" type="datetime1">
              <a:rPr lang="en-GB" altLang="nb-NO" sz="1200"/>
              <a:pPr>
                <a:spcBef>
                  <a:spcPct val="0"/>
                </a:spcBef>
                <a:buClrTx/>
                <a:buSzTx/>
                <a:buFontTx/>
                <a:buNone/>
              </a:pPr>
              <a:t>25/08/2021</a:t>
            </a:fld>
            <a:endParaRPr lang="de-DE" altLang="nb-NO" sz="1200"/>
          </a:p>
        </p:txBody>
      </p:sp>
      <p:sp>
        <p:nvSpPr>
          <p:cNvPr id="6149"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6150"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2B7784E0-9239-4EA5-BCB5-6CECBC3D99DA}" type="slidenum">
              <a:rPr lang="de-DE" altLang="nb-NO" sz="1200"/>
              <a:pPr>
                <a:spcBef>
                  <a:spcPct val="0"/>
                </a:spcBef>
                <a:buClrTx/>
                <a:buSzTx/>
                <a:buFontTx/>
                <a:buNone/>
              </a:pPr>
              <a:t>2</a:t>
            </a:fld>
            <a:endParaRPr lang="de-DE" altLang="nb-NO" sz="1200"/>
          </a:p>
        </p:txBody>
      </p:sp>
      <p:sp>
        <p:nvSpPr>
          <p:cNvPr id="6151" name="TekstSylinder 7"/>
          <p:cNvSpPr txBox="1">
            <a:spLocks noChangeArrowheads="1"/>
          </p:cNvSpPr>
          <p:nvPr/>
        </p:nvSpPr>
        <p:spPr bwMode="auto">
          <a:xfrm flipH="1">
            <a:off x="3024189" y="720726"/>
            <a:ext cx="4281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nb-NO" altLang="nb-NO" sz="2800">
                <a:solidFill>
                  <a:srgbClr val="FFFF00"/>
                </a:solidFill>
              </a:rPr>
              <a:t>Oslo, Norway</a:t>
            </a:r>
          </a:p>
        </p:txBody>
      </p:sp>
    </p:spTree>
    <p:extLst>
      <p:ext uri="{BB962C8B-B14F-4D97-AF65-F5344CB8AC3E}">
        <p14:creationId xmlns:p14="http://schemas.microsoft.com/office/powerpoint/2010/main" val="380175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1243584"/>
            <a:ext cx="6169152" cy="1938992"/>
          </a:xfrm>
          <a:prstGeom prst="rect">
            <a:avLst/>
          </a:prstGeom>
        </p:spPr>
        <p:txBody>
          <a:bodyPr wrap="square">
            <a:spAutoFit/>
          </a:bodyPr>
          <a:lstStyle/>
          <a:p>
            <a:r>
              <a:rPr lang="de-DE" altLang="de-DE" sz="3200" dirty="0" err="1"/>
              <a:t>Convention</a:t>
            </a:r>
            <a:r>
              <a:rPr lang="de-DE" altLang="de-DE" sz="3200" dirty="0"/>
              <a:t> </a:t>
            </a:r>
            <a:r>
              <a:rPr lang="de-DE" altLang="de-DE" sz="3200" dirty="0" err="1"/>
              <a:t>of</a:t>
            </a:r>
            <a:r>
              <a:rPr lang="de-DE" altLang="de-DE" sz="3200" dirty="0"/>
              <a:t> </a:t>
            </a:r>
            <a:r>
              <a:rPr lang="de-DE" altLang="de-DE" sz="3200" dirty="0" err="1"/>
              <a:t>the</a:t>
            </a:r>
            <a:r>
              <a:rPr lang="de-DE" altLang="de-DE" sz="3200" dirty="0"/>
              <a:t> </a:t>
            </a:r>
            <a:r>
              <a:rPr lang="de-DE" altLang="de-DE" sz="3200" dirty="0" err="1"/>
              <a:t>Rights</a:t>
            </a:r>
            <a:r>
              <a:rPr lang="de-DE" altLang="de-DE" sz="3200" dirty="0"/>
              <a:t> </a:t>
            </a:r>
            <a:r>
              <a:rPr lang="de-DE" altLang="de-DE" sz="3200" dirty="0" err="1"/>
              <a:t>of</a:t>
            </a:r>
            <a:r>
              <a:rPr lang="de-DE" altLang="de-DE" sz="3200" dirty="0"/>
              <a:t> </a:t>
            </a:r>
            <a:r>
              <a:rPr lang="de-DE" altLang="de-DE" sz="3200" dirty="0" err="1"/>
              <a:t>Persons</a:t>
            </a:r>
            <a:r>
              <a:rPr lang="de-DE" altLang="de-DE" sz="3200" dirty="0"/>
              <a:t> </a:t>
            </a:r>
            <a:r>
              <a:rPr lang="de-DE" altLang="de-DE" sz="3200" dirty="0" err="1"/>
              <a:t>with</a:t>
            </a:r>
            <a:r>
              <a:rPr lang="de-DE" altLang="de-DE" sz="3200" dirty="0"/>
              <a:t> </a:t>
            </a:r>
            <a:r>
              <a:rPr lang="de-DE" altLang="de-DE" sz="3200" dirty="0" err="1"/>
              <a:t>Disability</a:t>
            </a:r>
            <a:r>
              <a:rPr lang="de-DE" altLang="de-DE" sz="3200" dirty="0"/>
              <a:t> (CRPD), Art. 27 „Work </a:t>
            </a:r>
            <a:r>
              <a:rPr lang="de-DE" altLang="de-DE" sz="3200" dirty="0" err="1"/>
              <a:t>and</a:t>
            </a:r>
            <a:r>
              <a:rPr lang="de-DE" altLang="de-DE" sz="3200" dirty="0"/>
              <a:t> </a:t>
            </a:r>
            <a:r>
              <a:rPr lang="de-DE" altLang="de-DE" sz="3200" dirty="0" err="1"/>
              <a:t>Employment</a:t>
            </a:r>
            <a:r>
              <a:rPr lang="de-DE" altLang="de-DE" sz="3200" dirty="0"/>
              <a:t>“</a:t>
            </a:r>
            <a:br>
              <a:rPr lang="de-DE" altLang="de-DE" sz="2400" dirty="0"/>
            </a:br>
            <a:endParaRPr lang="nb-NO" sz="2400" dirty="0"/>
          </a:p>
        </p:txBody>
      </p:sp>
      <p:sp>
        <p:nvSpPr>
          <p:cNvPr id="3" name="Rektangel 2"/>
          <p:cNvSpPr/>
          <p:nvPr/>
        </p:nvSpPr>
        <p:spPr>
          <a:xfrm>
            <a:off x="3048000" y="2413338"/>
            <a:ext cx="6096000" cy="4062651"/>
          </a:xfrm>
          <a:prstGeom prst="rect">
            <a:avLst/>
          </a:prstGeom>
        </p:spPr>
        <p:txBody>
          <a:bodyPr>
            <a:spAutoFit/>
          </a:bodyPr>
          <a:lstStyle/>
          <a:p>
            <a:endParaRPr lang="de-DE" altLang="de-DE" dirty="0"/>
          </a:p>
          <a:p>
            <a:endParaRPr lang="de-DE" altLang="de-DE" sz="2400" dirty="0"/>
          </a:p>
          <a:p>
            <a:r>
              <a:rPr lang="de-DE" altLang="de-DE" sz="2400" dirty="0"/>
              <a:t>„(1) States </a:t>
            </a:r>
            <a:r>
              <a:rPr lang="de-DE" altLang="de-DE" sz="2400" dirty="0" err="1"/>
              <a:t>parties</a:t>
            </a:r>
            <a:r>
              <a:rPr lang="de-DE" altLang="de-DE" sz="2400" dirty="0"/>
              <a:t> </a:t>
            </a:r>
            <a:r>
              <a:rPr lang="de-DE" altLang="de-DE" sz="2400" dirty="0" err="1"/>
              <a:t>shall</a:t>
            </a:r>
            <a:r>
              <a:rPr lang="de-DE" altLang="de-DE" sz="2400" dirty="0"/>
              <a:t> </a:t>
            </a:r>
            <a:r>
              <a:rPr lang="de-DE" altLang="de-DE" sz="2400" dirty="0" err="1"/>
              <a:t>safeguard</a:t>
            </a:r>
            <a:r>
              <a:rPr lang="de-DE" altLang="de-DE" sz="2400" dirty="0"/>
              <a:t> </a:t>
            </a:r>
            <a:r>
              <a:rPr lang="de-DE" altLang="de-DE" sz="2400" dirty="0" err="1"/>
              <a:t>and</a:t>
            </a:r>
            <a:r>
              <a:rPr lang="de-DE" altLang="de-DE" sz="2400" dirty="0"/>
              <a:t> promote </a:t>
            </a:r>
            <a:r>
              <a:rPr lang="de-DE" altLang="de-DE" sz="2400" dirty="0" err="1"/>
              <a:t>the</a:t>
            </a:r>
            <a:r>
              <a:rPr lang="de-DE" altLang="de-DE" sz="2400" dirty="0"/>
              <a:t> </a:t>
            </a:r>
            <a:r>
              <a:rPr lang="de-DE" altLang="de-DE" sz="2400" dirty="0" err="1"/>
              <a:t>realization</a:t>
            </a:r>
            <a:r>
              <a:rPr lang="de-DE" altLang="de-DE" sz="2400" dirty="0"/>
              <a:t> </a:t>
            </a:r>
            <a:r>
              <a:rPr lang="de-DE" altLang="de-DE" sz="2400" dirty="0" err="1"/>
              <a:t>of</a:t>
            </a:r>
            <a:r>
              <a:rPr lang="de-DE" altLang="de-DE" sz="2400" dirty="0"/>
              <a:t> </a:t>
            </a:r>
            <a:r>
              <a:rPr lang="de-DE" altLang="de-DE" sz="2400" dirty="0" err="1"/>
              <a:t>the</a:t>
            </a:r>
            <a:r>
              <a:rPr lang="de-DE" altLang="de-DE" sz="2400" dirty="0"/>
              <a:t> </a:t>
            </a:r>
            <a:r>
              <a:rPr lang="de-DE" altLang="de-DE" sz="2400" dirty="0" err="1"/>
              <a:t>right</a:t>
            </a:r>
            <a:r>
              <a:rPr lang="de-DE" altLang="de-DE" sz="2400" dirty="0"/>
              <a:t> </a:t>
            </a:r>
            <a:r>
              <a:rPr lang="de-DE" altLang="de-DE" sz="2400" dirty="0" err="1"/>
              <a:t>to</a:t>
            </a:r>
            <a:r>
              <a:rPr lang="de-DE" altLang="de-DE" sz="2400" dirty="0"/>
              <a:t> </a:t>
            </a:r>
            <a:r>
              <a:rPr lang="de-DE" altLang="de-DE" sz="2400" dirty="0" err="1"/>
              <a:t>work</a:t>
            </a:r>
            <a:r>
              <a:rPr lang="de-DE" altLang="de-DE" sz="2400" dirty="0"/>
              <a:t>, </a:t>
            </a:r>
            <a:r>
              <a:rPr lang="de-DE" altLang="de-DE" sz="2400" dirty="0" err="1"/>
              <a:t>including</a:t>
            </a:r>
            <a:r>
              <a:rPr lang="de-DE" altLang="de-DE" sz="2400" dirty="0"/>
              <a:t> </a:t>
            </a:r>
            <a:r>
              <a:rPr lang="de-DE" altLang="de-DE" sz="2400" dirty="0" err="1"/>
              <a:t>for</a:t>
            </a:r>
            <a:r>
              <a:rPr lang="de-DE" altLang="de-DE" sz="2400" dirty="0"/>
              <a:t> </a:t>
            </a:r>
            <a:r>
              <a:rPr lang="de-DE" altLang="de-DE" sz="2400" dirty="0" err="1"/>
              <a:t>those</a:t>
            </a:r>
            <a:r>
              <a:rPr lang="de-DE" altLang="de-DE" sz="2400" dirty="0"/>
              <a:t> </a:t>
            </a:r>
            <a:r>
              <a:rPr lang="de-DE" altLang="de-DE" sz="2400" dirty="0" err="1"/>
              <a:t>who</a:t>
            </a:r>
            <a:r>
              <a:rPr lang="de-DE" altLang="de-DE" sz="2400" dirty="0"/>
              <a:t> </a:t>
            </a:r>
            <a:r>
              <a:rPr lang="de-DE" altLang="de-DE" sz="2400" dirty="0" err="1"/>
              <a:t>acquire</a:t>
            </a:r>
            <a:r>
              <a:rPr lang="de-DE" altLang="de-DE" sz="2400" dirty="0"/>
              <a:t> a </a:t>
            </a:r>
            <a:r>
              <a:rPr lang="de-DE" altLang="de-DE" sz="2400" dirty="0" err="1"/>
              <a:t>disability</a:t>
            </a:r>
            <a:r>
              <a:rPr lang="de-DE" altLang="de-DE" sz="2400" dirty="0"/>
              <a:t> </a:t>
            </a:r>
            <a:r>
              <a:rPr lang="de-DE" altLang="de-DE" sz="2400" dirty="0" err="1"/>
              <a:t>during</a:t>
            </a:r>
            <a:r>
              <a:rPr lang="de-DE" altLang="de-DE" sz="2400" dirty="0"/>
              <a:t> </a:t>
            </a:r>
            <a:r>
              <a:rPr lang="de-DE" altLang="de-DE" sz="2400" dirty="0" err="1"/>
              <a:t>the</a:t>
            </a:r>
            <a:r>
              <a:rPr lang="de-DE" altLang="de-DE" sz="2400" dirty="0"/>
              <a:t> </a:t>
            </a:r>
            <a:r>
              <a:rPr lang="de-DE" altLang="de-DE" sz="2400" dirty="0" err="1"/>
              <a:t>course</a:t>
            </a:r>
            <a:r>
              <a:rPr lang="de-DE" altLang="de-DE" sz="2400" dirty="0"/>
              <a:t> </a:t>
            </a:r>
            <a:r>
              <a:rPr lang="de-DE" altLang="de-DE" sz="2400" dirty="0" err="1"/>
              <a:t>of</a:t>
            </a:r>
            <a:r>
              <a:rPr lang="de-DE" altLang="de-DE" sz="2400" dirty="0"/>
              <a:t> </a:t>
            </a:r>
            <a:r>
              <a:rPr lang="de-DE" altLang="de-DE" sz="2400" dirty="0" err="1"/>
              <a:t>employment</a:t>
            </a:r>
            <a:r>
              <a:rPr lang="de-DE" altLang="de-DE" sz="2400" dirty="0"/>
              <a:t>, </a:t>
            </a:r>
            <a:r>
              <a:rPr lang="de-DE" altLang="de-DE" sz="2400" dirty="0" err="1"/>
              <a:t>by</a:t>
            </a:r>
            <a:r>
              <a:rPr lang="de-DE" altLang="de-DE" sz="2400" dirty="0"/>
              <a:t> </a:t>
            </a:r>
            <a:r>
              <a:rPr lang="de-DE" altLang="de-DE" sz="2400" dirty="0" err="1"/>
              <a:t>taking</a:t>
            </a:r>
            <a:r>
              <a:rPr lang="de-DE" altLang="de-DE" sz="2400" dirty="0"/>
              <a:t> </a:t>
            </a:r>
            <a:r>
              <a:rPr lang="de-DE" altLang="de-DE" sz="2400" dirty="0" err="1"/>
              <a:t>appropriate</a:t>
            </a:r>
            <a:r>
              <a:rPr lang="de-DE" altLang="de-DE" sz="2400" dirty="0"/>
              <a:t> </a:t>
            </a:r>
            <a:r>
              <a:rPr lang="de-DE" altLang="de-DE" sz="2400" dirty="0" err="1"/>
              <a:t>steps</a:t>
            </a:r>
            <a:r>
              <a:rPr lang="de-DE" altLang="de-DE" sz="2400" dirty="0"/>
              <a:t>, </a:t>
            </a:r>
            <a:r>
              <a:rPr lang="de-DE" altLang="de-DE" sz="2400" dirty="0" err="1"/>
              <a:t>including</a:t>
            </a:r>
            <a:r>
              <a:rPr lang="de-DE" altLang="de-DE" sz="2400" dirty="0"/>
              <a:t> </a:t>
            </a:r>
            <a:r>
              <a:rPr lang="de-DE" altLang="de-DE" sz="2400" dirty="0" err="1"/>
              <a:t>through</a:t>
            </a:r>
            <a:r>
              <a:rPr lang="de-DE" altLang="de-DE" sz="2400" dirty="0"/>
              <a:t> </a:t>
            </a:r>
            <a:r>
              <a:rPr lang="de-DE" altLang="de-DE" sz="2400" dirty="0" err="1"/>
              <a:t>legislation</a:t>
            </a:r>
            <a:r>
              <a:rPr lang="de-DE" altLang="de-DE" sz="2400" dirty="0"/>
              <a:t>, </a:t>
            </a:r>
            <a:r>
              <a:rPr lang="de-DE" altLang="de-DE" sz="2400" dirty="0" err="1"/>
              <a:t>to</a:t>
            </a:r>
            <a:r>
              <a:rPr lang="de-DE" altLang="de-DE" sz="2400" dirty="0"/>
              <a:t>, </a:t>
            </a:r>
            <a:r>
              <a:rPr lang="de-DE" altLang="de-DE" sz="2400" dirty="0" err="1"/>
              <a:t>inter</a:t>
            </a:r>
            <a:r>
              <a:rPr lang="de-DE" altLang="de-DE" sz="2400" dirty="0"/>
              <a:t> </a:t>
            </a:r>
            <a:r>
              <a:rPr lang="de-DE" altLang="de-DE" sz="2400" dirty="0" err="1"/>
              <a:t>alia</a:t>
            </a:r>
            <a:r>
              <a:rPr lang="de-DE" altLang="de-DE" sz="2400" dirty="0"/>
              <a:t>:</a:t>
            </a:r>
          </a:p>
          <a:p>
            <a:endParaRPr lang="de-DE" altLang="de-DE" sz="2400" dirty="0"/>
          </a:p>
          <a:p>
            <a:r>
              <a:rPr lang="de-DE" altLang="de-DE" sz="2400" dirty="0"/>
              <a:t>(2) Promote </a:t>
            </a:r>
            <a:r>
              <a:rPr lang="de-DE" altLang="de-DE" sz="2400" dirty="0" err="1"/>
              <a:t>vocational</a:t>
            </a:r>
            <a:r>
              <a:rPr lang="de-DE" altLang="de-DE" sz="2400" dirty="0"/>
              <a:t> </a:t>
            </a:r>
            <a:r>
              <a:rPr lang="de-DE" altLang="de-DE" sz="2400" dirty="0" err="1"/>
              <a:t>and</a:t>
            </a:r>
            <a:r>
              <a:rPr lang="de-DE" altLang="de-DE" sz="2400" dirty="0"/>
              <a:t> professional </a:t>
            </a:r>
            <a:r>
              <a:rPr lang="de-DE" altLang="de-DE" sz="2400" dirty="0" err="1"/>
              <a:t>rehabilitation</a:t>
            </a:r>
            <a:r>
              <a:rPr lang="de-DE" altLang="de-DE" sz="2400" dirty="0"/>
              <a:t>, </a:t>
            </a:r>
            <a:r>
              <a:rPr lang="de-DE" altLang="de-DE" sz="2400" dirty="0" err="1"/>
              <a:t>job</a:t>
            </a:r>
            <a:r>
              <a:rPr lang="de-DE" altLang="de-DE" sz="2400" dirty="0"/>
              <a:t> </a:t>
            </a:r>
            <a:r>
              <a:rPr lang="de-DE" altLang="de-DE" sz="2400" dirty="0" err="1"/>
              <a:t>retention</a:t>
            </a:r>
            <a:r>
              <a:rPr lang="de-DE" altLang="de-DE" sz="2400" dirty="0"/>
              <a:t> </a:t>
            </a:r>
            <a:r>
              <a:rPr lang="de-DE" altLang="de-DE" sz="2400" dirty="0" err="1"/>
              <a:t>and</a:t>
            </a:r>
            <a:r>
              <a:rPr lang="de-DE" altLang="de-DE" sz="2400" dirty="0"/>
              <a:t> </a:t>
            </a:r>
            <a:r>
              <a:rPr lang="de-DE" altLang="de-DE" sz="2400" dirty="0" err="1"/>
              <a:t>return</a:t>
            </a:r>
            <a:r>
              <a:rPr lang="de-DE" altLang="de-DE" sz="2400" dirty="0"/>
              <a:t> </a:t>
            </a:r>
            <a:r>
              <a:rPr lang="de-DE" altLang="de-DE" sz="2400" dirty="0" err="1"/>
              <a:t>to</a:t>
            </a:r>
            <a:r>
              <a:rPr lang="de-DE" altLang="de-DE" sz="2400" dirty="0"/>
              <a:t> </a:t>
            </a:r>
            <a:r>
              <a:rPr lang="de-DE" altLang="de-DE" sz="2400" dirty="0" err="1"/>
              <a:t>work</a:t>
            </a:r>
            <a:r>
              <a:rPr lang="de-DE" altLang="de-DE" sz="2400" dirty="0"/>
              <a:t> </a:t>
            </a:r>
            <a:r>
              <a:rPr lang="de-DE" altLang="de-DE" sz="2400" dirty="0" err="1"/>
              <a:t>programmes</a:t>
            </a:r>
            <a:r>
              <a:rPr lang="de-DE" altLang="de-DE" sz="2400" dirty="0"/>
              <a:t> </a:t>
            </a:r>
            <a:r>
              <a:rPr lang="de-DE" altLang="de-DE" sz="2400" dirty="0" err="1"/>
              <a:t>for</a:t>
            </a:r>
            <a:r>
              <a:rPr lang="de-DE" altLang="de-DE" sz="2400" dirty="0"/>
              <a:t> </a:t>
            </a:r>
            <a:r>
              <a:rPr lang="de-DE" altLang="de-DE" sz="2400" dirty="0" err="1"/>
              <a:t>persons</a:t>
            </a:r>
            <a:r>
              <a:rPr lang="de-DE" altLang="de-DE" sz="2400" dirty="0"/>
              <a:t> </a:t>
            </a:r>
            <a:r>
              <a:rPr lang="de-DE" altLang="de-DE" sz="2400" dirty="0" err="1"/>
              <a:t>with</a:t>
            </a:r>
            <a:r>
              <a:rPr lang="de-DE" altLang="de-DE" sz="2400" dirty="0"/>
              <a:t> </a:t>
            </a:r>
            <a:r>
              <a:rPr lang="de-DE" altLang="de-DE" sz="2400" dirty="0" err="1"/>
              <a:t>disabilities</a:t>
            </a:r>
            <a:r>
              <a:rPr lang="de-DE" altLang="de-DE" sz="2400" dirty="0"/>
              <a:t>.</a:t>
            </a:r>
          </a:p>
        </p:txBody>
      </p:sp>
    </p:spTree>
    <p:extLst>
      <p:ext uri="{BB962C8B-B14F-4D97-AF65-F5344CB8AC3E}">
        <p14:creationId xmlns:p14="http://schemas.microsoft.com/office/powerpoint/2010/main" val="351425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lstStyle/>
          <a:p>
            <a:r>
              <a:rPr lang="nb-NO" altLang="nb-NO"/>
              <a:t>Articel 26 Habilitation and rehabilitation</a:t>
            </a:r>
          </a:p>
        </p:txBody>
      </p:sp>
      <p:sp>
        <p:nvSpPr>
          <p:cNvPr id="21507" name="Plassholder for innhold 2"/>
          <p:cNvSpPr>
            <a:spLocks noGrp="1"/>
          </p:cNvSpPr>
          <p:nvPr>
            <p:ph idx="1"/>
          </p:nvPr>
        </p:nvSpPr>
        <p:spPr/>
        <p:txBody>
          <a:bodyPr>
            <a:noAutofit/>
          </a:bodyPr>
          <a:lstStyle/>
          <a:p>
            <a:r>
              <a:rPr lang="en-US" altLang="nb-NO" sz="3200" dirty="0"/>
              <a:t>“States Parties shall take effective and appropriate measures, including through peer support, to enable persons with disabilities to attain and maintain maximum independence, full physical, mental, social and vocational ability, and full inclusion and participation in all aspects of life. </a:t>
            </a:r>
            <a:endParaRPr lang="nb-NO" altLang="nb-NO" sz="3200" dirty="0"/>
          </a:p>
        </p:txBody>
      </p:sp>
      <p:sp>
        <p:nvSpPr>
          <p:cNvPr id="21508" name="Plassholder for dato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81C21378-0D82-4DC8-86AB-20CA62D166FC}" type="datetime1">
              <a:rPr lang="en-GB" altLang="nb-NO" sz="1200"/>
              <a:pPr>
                <a:spcBef>
                  <a:spcPct val="0"/>
                </a:spcBef>
                <a:buClrTx/>
                <a:buSzTx/>
                <a:buFontTx/>
                <a:buNone/>
              </a:pPr>
              <a:t>25/08/2021</a:t>
            </a:fld>
            <a:endParaRPr lang="de-DE" altLang="nb-NO" sz="1200"/>
          </a:p>
        </p:txBody>
      </p:sp>
      <p:sp>
        <p:nvSpPr>
          <p:cNvPr id="21509" name="Plassholder for bunn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1510" name="Plassholder for lysbilde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4746F65-68BB-40CC-98A8-9D197A3239F8}" type="slidenum">
              <a:rPr lang="de-DE" altLang="nb-NO" sz="1200"/>
              <a:pPr>
                <a:spcBef>
                  <a:spcPct val="0"/>
                </a:spcBef>
                <a:buClrTx/>
                <a:buSzTx/>
                <a:buFontTx/>
                <a:buNone/>
              </a:pPr>
              <a:t>21</a:t>
            </a:fld>
            <a:endParaRPr lang="de-DE" altLang="nb-NO" sz="1200"/>
          </a:p>
        </p:txBody>
      </p:sp>
    </p:spTree>
    <p:extLst>
      <p:ext uri="{BB962C8B-B14F-4D97-AF65-F5344CB8AC3E}">
        <p14:creationId xmlns:p14="http://schemas.microsoft.com/office/powerpoint/2010/main" val="76206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lstStyle/>
          <a:p>
            <a:r>
              <a:rPr lang="nb-NO" altLang="nb-NO"/>
              <a:t>Continue articel 26 – CRPD 2006</a:t>
            </a:r>
          </a:p>
        </p:txBody>
      </p:sp>
      <p:sp>
        <p:nvSpPr>
          <p:cNvPr id="15363" name="Plassholder for innhold 2"/>
          <p:cNvSpPr>
            <a:spLocks noGrp="1"/>
          </p:cNvSpPr>
          <p:nvPr>
            <p:ph idx="1"/>
          </p:nvPr>
        </p:nvSpPr>
        <p:spPr/>
        <p:txBody>
          <a:bodyPr/>
          <a:lstStyle/>
          <a:p>
            <a:pPr>
              <a:defRPr/>
            </a:pPr>
            <a:r>
              <a:rPr lang="en-US" altLang="nb-NO" sz="3200" dirty="0"/>
              <a:t>To that end, States Parties shall organize, strengthen and extend comprehensive habilitation and rehabilitation services and </a:t>
            </a:r>
            <a:r>
              <a:rPr lang="en-US" altLang="nb-NO" sz="3200" dirty="0" err="1"/>
              <a:t>programms</a:t>
            </a:r>
            <a:r>
              <a:rPr lang="en-US" altLang="nb-NO" sz="3200" dirty="0"/>
              <a:t>, particularly in the areas of health, employment, education and social services.”</a:t>
            </a:r>
            <a:endParaRPr lang="nb-NO" altLang="nb-NO" sz="3200" dirty="0"/>
          </a:p>
          <a:p>
            <a:pPr marL="0" indent="0">
              <a:buNone/>
              <a:defRPr/>
            </a:pPr>
            <a:r>
              <a:rPr lang="en-US" altLang="nb-NO" dirty="0"/>
              <a:t> </a:t>
            </a:r>
            <a:endParaRPr lang="nb-NO" altLang="nb-NO" dirty="0"/>
          </a:p>
          <a:p>
            <a:pPr>
              <a:defRPr/>
            </a:pPr>
            <a:endParaRPr lang="nb-NO" altLang="nb-NO" dirty="0"/>
          </a:p>
        </p:txBody>
      </p:sp>
      <p:sp>
        <p:nvSpPr>
          <p:cNvPr id="22532" name="Plassholder for dato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B799B1D-6C68-41BC-A557-3C0CCD71DA6B}" type="datetime1">
              <a:rPr lang="en-GB" altLang="nb-NO" sz="1200"/>
              <a:pPr>
                <a:spcBef>
                  <a:spcPct val="0"/>
                </a:spcBef>
                <a:buClrTx/>
                <a:buSzTx/>
                <a:buFontTx/>
                <a:buNone/>
              </a:pPr>
              <a:t>25/08/2021</a:t>
            </a:fld>
            <a:endParaRPr lang="de-DE" altLang="nb-NO" sz="1200"/>
          </a:p>
        </p:txBody>
      </p:sp>
      <p:sp>
        <p:nvSpPr>
          <p:cNvPr id="22533" name="Plassholder for bunn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2534" name="Plassholder for lysbilde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D6B6578-D215-4F9D-BA0D-55DD1F5DB1E3}" type="slidenum">
              <a:rPr lang="de-DE" altLang="nb-NO" sz="1200"/>
              <a:pPr>
                <a:spcBef>
                  <a:spcPct val="0"/>
                </a:spcBef>
                <a:buClrTx/>
                <a:buSzTx/>
                <a:buFontTx/>
                <a:buNone/>
              </a:pPr>
              <a:t>22</a:t>
            </a:fld>
            <a:endParaRPr lang="de-DE" altLang="nb-NO" sz="1200"/>
          </a:p>
        </p:txBody>
      </p:sp>
    </p:spTree>
    <p:extLst>
      <p:ext uri="{BB962C8B-B14F-4D97-AF65-F5344CB8AC3E}">
        <p14:creationId xmlns:p14="http://schemas.microsoft.com/office/powerpoint/2010/main" val="2245022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4"/>
          <p:cNvSpPr>
            <a:spLocks noGrp="1"/>
          </p:cNvSpPr>
          <p:nvPr>
            <p:ph type="title"/>
          </p:nvPr>
        </p:nvSpPr>
        <p:spPr/>
        <p:txBody>
          <a:bodyPr/>
          <a:lstStyle/>
          <a:p>
            <a:r>
              <a:rPr lang="nb-NO" altLang="nb-NO"/>
              <a:t>World Report on Disability 2011</a:t>
            </a:r>
          </a:p>
        </p:txBody>
      </p:sp>
      <p:sp>
        <p:nvSpPr>
          <p:cNvPr id="18435" name="Plassholder for innhold 5"/>
          <p:cNvSpPr>
            <a:spLocks noGrp="1"/>
          </p:cNvSpPr>
          <p:nvPr>
            <p:ph idx="1"/>
          </p:nvPr>
        </p:nvSpPr>
        <p:spPr/>
        <p:txBody>
          <a:bodyPr>
            <a:normAutofit/>
          </a:bodyPr>
          <a:lstStyle/>
          <a:p>
            <a:r>
              <a:rPr lang="nb-NO" altLang="nb-NO" sz="3600" dirty="0"/>
              <a:t>A </a:t>
            </a:r>
            <a:r>
              <a:rPr lang="nb-NO" altLang="nb-NO" sz="3600" dirty="0" err="1"/>
              <a:t>cooperation</a:t>
            </a:r>
            <a:r>
              <a:rPr lang="nb-NO" altLang="nb-NO" sz="3600" dirty="0"/>
              <a:t> </a:t>
            </a:r>
            <a:r>
              <a:rPr lang="nb-NO" altLang="nb-NO" sz="3600" dirty="0" err="1"/>
              <a:t>between</a:t>
            </a:r>
            <a:r>
              <a:rPr lang="nb-NO" altLang="nb-NO" sz="3600" dirty="0"/>
              <a:t> WHO and </a:t>
            </a:r>
            <a:r>
              <a:rPr lang="nb-NO" altLang="nb-NO" sz="3600" dirty="0" err="1"/>
              <a:t>the</a:t>
            </a:r>
            <a:r>
              <a:rPr lang="nb-NO" altLang="nb-NO" sz="3600" dirty="0"/>
              <a:t> World Bank</a:t>
            </a:r>
          </a:p>
          <a:p>
            <a:r>
              <a:rPr lang="nb-NO" altLang="nb-NO" sz="3600" dirty="0" err="1"/>
              <a:t>Published</a:t>
            </a:r>
            <a:r>
              <a:rPr lang="nb-NO" altLang="nb-NO" sz="3600" dirty="0"/>
              <a:t> in 2011</a:t>
            </a:r>
          </a:p>
          <a:p>
            <a:r>
              <a:rPr lang="nb-NO" altLang="nb-NO" sz="3600" dirty="0"/>
              <a:t>RI Global </a:t>
            </a:r>
            <a:r>
              <a:rPr lang="nb-NO" altLang="nb-NO" sz="3600" dirty="0" err="1"/>
              <a:t>was</a:t>
            </a:r>
            <a:r>
              <a:rPr lang="nb-NO" altLang="nb-NO" sz="3600" dirty="0"/>
              <a:t> </a:t>
            </a:r>
            <a:r>
              <a:rPr lang="nb-NO" altLang="nb-NO" sz="3600" dirty="0" err="1"/>
              <a:t>very</a:t>
            </a:r>
            <a:r>
              <a:rPr lang="nb-NO" altLang="nb-NO" sz="3600" dirty="0"/>
              <a:t> </a:t>
            </a:r>
            <a:r>
              <a:rPr lang="nb-NO" altLang="nb-NO" sz="3600" dirty="0" err="1"/>
              <a:t>active</a:t>
            </a:r>
            <a:r>
              <a:rPr lang="nb-NO" altLang="nb-NO" sz="3600" dirty="0"/>
              <a:t> in </a:t>
            </a:r>
            <a:r>
              <a:rPr lang="nb-NO" altLang="nb-NO" sz="3600" dirty="0" err="1"/>
              <a:t>the</a:t>
            </a:r>
            <a:r>
              <a:rPr lang="nb-NO" altLang="nb-NO" sz="3600" dirty="0"/>
              <a:t> </a:t>
            </a:r>
            <a:r>
              <a:rPr lang="nb-NO" altLang="nb-NO" sz="3600" dirty="0" err="1"/>
              <a:t>development</a:t>
            </a:r>
            <a:r>
              <a:rPr lang="nb-NO" altLang="nb-NO" sz="3600" dirty="0"/>
              <a:t> </a:t>
            </a:r>
            <a:r>
              <a:rPr lang="nb-NO" altLang="nb-NO" sz="3600" dirty="0" err="1"/>
              <a:t>of</a:t>
            </a:r>
            <a:r>
              <a:rPr lang="nb-NO" altLang="nb-NO" sz="3600" dirty="0"/>
              <a:t> </a:t>
            </a:r>
            <a:r>
              <a:rPr lang="nb-NO" altLang="nb-NO" sz="3600" dirty="0" err="1"/>
              <a:t>the</a:t>
            </a:r>
            <a:r>
              <a:rPr lang="nb-NO" altLang="nb-NO" sz="3600" dirty="0"/>
              <a:t> report. </a:t>
            </a:r>
          </a:p>
        </p:txBody>
      </p:sp>
      <p:sp>
        <p:nvSpPr>
          <p:cNvPr id="18436" name="Plassholder for dato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B9E5A6B-9F5C-4258-9AE7-B472BC6B6D81}" type="datetime1">
              <a:rPr lang="en-GB" altLang="nb-NO" sz="1200"/>
              <a:pPr>
                <a:spcBef>
                  <a:spcPct val="0"/>
                </a:spcBef>
                <a:buClrTx/>
                <a:buSzTx/>
                <a:buFontTx/>
                <a:buNone/>
              </a:pPr>
              <a:t>25/08/2021</a:t>
            </a:fld>
            <a:endParaRPr lang="de-DE" altLang="nb-NO" sz="1200"/>
          </a:p>
        </p:txBody>
      </p:sp>
      <p:sp>
        <p:nvSpPr>
          <p:cNvPr id="18437" name="Plassholder for bunntekst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18438" name="Plassholder for lysbildenumm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06241C3-11F5-4486-A18A-1DFFB6B760F4}" type="slidenum">
              <a:rPr lang="de-DE" altLang="nb-NO" sz="1200"/>
              <a:pPr>
                <a:spcBef>
                  <a:spcPct val="0"/>
                </a:spcBef>
                <a:buClrTx/>
                <a:buSzTx/>
                <a:buFontTx/>
                <a:buNone/>
              </a:pPr>
              <a:t>23</a:t>
            </a:fld>
            <a:endParaRPr lang="de-DE" altLang="nb-NO" sz="1200"/>
          </a:p>
        </p:txBody>
      </p:sp>
    </p:spTree>
    <p:extLst>
      <p:ext uri="{BB962C8B-B14F-4D97-AF65-F5344CB8AC3E}">
        <p14:creationId xmlns:p14="http://schemas.microsoft.com/office/powerpoint/2010/main" val="317819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lstStyle/>
          <a:p>
            <a:r>
              <a:rPr lang="nb-NO" altLang="nb-NO"/>
              <a:t>WHO Resolution on Disability</a:t>
            </a:r>
          </a:p>
        </p:txBody>
      </p:sp>
      <p:sp>
        <p:nvSpPr>
          <p:cNvPr id="23555" name="Plassholder for innhold 2"/>
          <p:cNvSpPr>
            <a:spLocks noGrp="1"/>
          </p:cNvSpPr>
          <p:nvPr>
            <p:ph idx="1"/>
          </p:nvPr>
        </p:nvSpPr>
        <p:spPr/>
        <p:txBody>
          <a:bodyPr>
            <a:noAutofit/>
          </a:bodyPr>
          <a:lstStyle/>
          <a:p>
            <a:r>
              <a:rPr lang="nb-NO" altLang="nb-NO" sz="3600" dirty="0"/>
              <a:t>RI </a:t>
            </a:r>
            <a:r>
              <a:rPr lang="nb-NO" altLang="nb-NO" sz="3600" dirty="0" err="1"/>
              <a:t>together</a:t>
            </a:r>
            <a:r>
              <a:rPr lang="nb-NO" altLang="nb-NO" sz="3600" dirty="0"/>
              <a:t> </a:t>
            </a:r>
            <a:r>
              <a:rPr lang="nb-NO" altLang="nb-NO" sz="3600" dirty="0" err="1"/>
              <a:t>with</a:t>
            </a:r>
            <a:r>
              <a:rPr lang="nb-NO" altLang="nb-NO" sz="3600" dirty="0"/>
              <a:t> Equador </a:t>
            </a:r>
            <a:r>
              <a:rPr lang="nb-NO" altLang="nb-NO" sz="3600" dirty="0" err="1"/>
              <a:t>promoted</a:t>
            </a:r>
            <a:r>
              <a:rPr lang="nb-NO" altLang="nb-NO" sz="3600" dirty="0"/>
              <a:t> a </a:t>
            </a:r>
            <a:r>
              <a:rPr lang="nb-NO" altLang="nb-NO" sz="3600" dirty="0" err="1"/>
              <a:t>new</a:t>
            </a:r>
            <a:r>
              <a:rPr lang="nb-NO" altLang="nb-NO" sz="3600" dirty="0"/>
              <a:t> </a:t>
            </a:r>
            <a:r>
              <a:rPr lang="nb-NO" altLang="nb-NO" sz="3600" dirty="0" err="1"/>
              <a:t>resolution</a:t>
            </a:r>
            <a:r>
              <a:rPr lang="nb-NO" altLang="nb-NO" sz="3600" dirty="0"/>
              <a:t> in 2012.</a:t>
            </a:r>
          </a:p>
          <a:p>
            <a:r>
              <a:rPr lang="nb-NO" altLang="nb-NO" sz="3600" dirty="0" err="1"/>
              <a:t>Adopted</a:t>
            </a:r>
            <a:r>
              <a:rPr lang="nb-NO" altLang="nb-NO" sz="3600" dirty="0"/>
              <a:t> by </a:t>
            </a:r>
            <a:r>
              <a:rPr lang="nb-NO" altLang="nb-NO" sz="3600" dirty="0" err="1"/>
              <a:t>the</a:t>
            </a:r>
            <a:r>
              <a:rPr lang="nb-NO" altLang="nb-NO" sz="3600" dirty="0"/>
              <a:t> WHA in May 2013.</a:t>
            </a:r>
          </a:p>
          <a:p>
            <a:r>
              <a:rPr lang="nb-NO" altLang="nb-NO" sz="3600" dirty="0"/>
              <a:t>The </a:t>
            </a:r>
            <a:r>
              <a:rPr lang="nb-NO" altLang="nb-NO" sz="3600" dirty="0" err="1"/>
              <a:t>main</a:t>
            </a:r>
            <a:r>
              <a:rPr lang="nb-NO" altLang="nb-NO" sz="3600" dirty="0"/>
              <a:t> </a:t>
            </a:r>
            <a:r>
              <a:rPr lang="nb-NO" altLang="nb-NO" sz="3600" dirty="0" err="1"/>
              <a:t>focus</a:t>
            </a:r>
            <a:r>
              <a:rPr lang="nb-NO" altLang="nb-NO" sz="3600" dirty="0"/>
              <a:t> </a:t>
            </a:r>
            <a:r>
              <a:rPr lang="nb-NO" altLang="nb-NO" sz="3600" dirty="0" err="1"/>
              <a:t>of</a:t>
            </a:r>
            <a:r>
              <a:rPr lang="nb-NO" altLang="nb-NO" sz="3600" dirty="0"/>
              <a:t> </a:t>
            </a:r>
            <a:r>
              <a:rPr lang="nb-NO" altLang="nb-NO" sz="3600" dirty="0" err="1"/>
              <a:t>the</a:t>
            </a:r>
            <a:r>
              <a:rPr lang="nb-NO" altLang="nb-NO" sz="3600" dirty="0"/>
              <a:t> </a:t>
            </a:r>
            <a:r>
              <a:rPr lang="nb-NO" altLang="nb-NO" sz="3600" dirty="0" err="1"/>
              <a:t>resolution</a:t>
            </a:r>
            <a:r>
              <a:rPr lang="nb-NO" altLang="nb-NO" sz="3600" dirty="0"/>
              <a:t> </a:t>
            </a:r>
            <a:r>
              <a:rPr lang="nb-NO" altLang="nb-NO" sz="3600" dirty="0" err="1"/>
              <a:t>was</a:t>
            </a:r>
            <a:r>
              <a:rPr lang="nb-NO" altLang="nb-NO" sz="3600" dirty="0"/>
              <a:t> to </a:t>
            </a:r>
            <a:r>
              <a:rPr lang="nb-NO" altLang="nb-NO" sz="3600" dirty="0" err="1"/>
              <a:t>produce</a:t>
            </a:r>
            <a:r>
              <a:rPr lang="nb-NO" altLang="nb-NO" sz="3600" dirty="0"/>
              <a:t> and </a:t>
            </a:r>
            <a:r>
              <a:rPr lang="nb-NO" altLang="nb-NO" sz="3600" dirty="0" err="1"/>
              <a:t>adopt</a:t>
            </a:r>
            <a:r>
              <a:rPr lang="nb-NO" altLang="nb-NO" sz="3600" dirty="0"/>
              <a:t> a </a:t>
            </a:r>
            <a:r>
              <a:rPr lang="nb-NO" altLang="nb-NO" sz="3600" dirty="0" err="1"/>
              <a:t>Disability</a:t>
            </a:r>
            <a:r>
              <a:rPr lang="nb-NO" altLang="nb-NO" sz="3600" dirty="0"/>
              <a:t> Action plan in WHA in 2014.</a:t>
            </a:r>
          </a:p>
        </p:txBody>
      </p:sp>
      <p:sp>
        <p:nvSpPr>
          <p:cNvPr id="23556"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A6150807-7DA2-46B6-845A-8D898855DF8B}" type="datetime1">
              <a:rPr lang="en-GB" altLang="nb-NO" sz="1200"/>
              <a:pPr>
                <a:spcBef>
                  <a:spcPct val="0"/>
                </a:spcBef>
                <a:buClrTx/>
                <a:buSzTx/>
                <a:buFontTx/>
                <a:buNone/>
              </a:pPr>
              <a:t>25/08/2021</a:t>
            </a:fld>
            <a:endParaRPr lang="de-DE" altLang="nb-NO" sz="1200"/>
          </a:p>
        </p:txBody>
      </p:sp>
      <p:sp>
        <p:nvSpPr>
          <p:cNvPr id="23557"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3558"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3516F875-3D16-4824-9B50-F0624FA4527C}" type="slidenum">
              <a:rPr lang="de-DE" altLang="nb-NO" sz="1200"/>
              <a:pPr>
                <a:spcBef>
                  <a:spcPct val="0"/>
                </a:spcBef>
                <a:buClrTx/>
                <a:buSzTx/>
                <a:buFontTx/>
                <a:buNone/>
              </a:pPr>
              <a:t>24</a:t>
            </a:fld>
            <a:endParaRPr lang="de-DE" altLang="nb-NO" sz="1200"/>
          </a:p>
        </p:txBody>
      </p:sp>
    </p:spTree>
    <p:extLst>
      <p:ext uri="{BB962C8B-B14F-4D97-AF65-F5344CB8AC3E}">
        <p14:creationId xmlns:p14="http://schemas.microsoft.com/office/powerpoint/2010/main" val="47389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8" descr="WHO-EN-B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676" y="5403850"/>
            <a:ext cx="28622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19"/>
          <p:cNvSpPr>
            <a:spLocks noChangeShapeType="1"/>
          </p:cNvSpPr>
          <p:nvPr/>
        </p:nvSpPr>
        <p:spPr bwMode="auto">
          <a:xfrm flipV="1">
            <a:off x="2378076" y="3324226"/>
            <a:ext cx="8289925" cy="11113"/>
          </a:xfrm>
          <a:prstGeom prst="line">
            <a:avLst/>
          </a:prstGeom>
          <a:noFill/>
          <a:ln w="571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nb-NO"/>
          </a:p>
        </p:txBody>
      </p:sp>
      <p:sp>
        <p:nvSpPr>
          <p:cNvPr id="24580" name="Text Box 9"/>
          <p:cNvSpPr txBox="1">
            <a:spLocks noChangeArrowheads="1"/>
          </p:cNvSpPr>
          <p:nvPr/>
        </p:nvSpPr>
        <p:spPr bwMode="auto">
          <a:xfrm rot="16200000">
            <a:off x="-1439863" y="2943225"/>
            <a:ext cx="6862763" cy="966788"/>
          </a:xfrm>
          <a:prstGeom prst="rect">
            <a:avLst/>
          </a:prstGeom>
          <a:solidFill>
            <a:srgbClr val="2F98A3"/>
          </a:solidFill>
          <a:ln>
            <a:noFill/>
          </a:ln>
          <a:effectLst/>
          <a:extLst>
            <a:ext uri="{91240B29-F687-4F45-9708-019B960494DF}">
              <a14:hiddenLine xmlns:a14="http://schemas.microsoft.com/office/drawing/2010/main" w="9525">
                <a:solidFill>
                  <a:srgbClr val="4189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defTabSz="1042988">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defTabSz="1042988">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defTabSz="1042988">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defTabSz="1042988">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defTabSz="1042988">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defTabSz="1042988"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defTabSz="1042988"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defTabSz="1042988"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defTabSz="1042988"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lnSpc>
                <a:spcPct val="50000"/>
              </a:lnSpc>
              <a:spcBef>
                <a:spcPct val="50000"/>
              </a:spcBef>
              <a:buClrTx/>
              <a:buSzTx/>
              <a:buFontTx/>
              <a:buNone/>
            </a:pPr>
            <a:endParaRPr lang="en-GB" altLang="nb-NO" sz="2300" b="1">
              <a:solidFill>
                <a:schemeClr val="bg1"/>
              </a:solidFill>
              <a:latin typeface="Arial" panose="020B0604020202020204" pitchFamily="34" charset="0"/>
              <a:ea typeface="Myriad Pro"/>
              <a:cs typeface="Myriad Pro"/>
            </a:endParaRPr>
          </a:p>
          <a:p>
            <a:pPr algn="ctr" eaLnBrk="1" hangingPunct="1">
              <a:lnSpc>
                <a:spcPct val="50000"/>
              </a:lnSpc>
              <a:spcBef>
                <a:spcPct val="50000"/>
              </a:spcBef>
              <a:buClrTx/>
              <a:buSzTx/>
              <a:buFontTx/>
              <a:buNone/>
            </a:pPr>
            <a:r>
              <a:rPr lang="en-GB" altLang="nb-NO" sz="2300" b="1">
                <a:solidFill>
                  <a:schemeClr val="bg1"/>
                </a:solidFill>
                <a:latin typeface="Arial" panose="020B0604020202020204" pitchFamily="34" charset="0"/>
                <a:ea typeface="Myriad Pro"/>
                <a:cs typeface="Myriad Pro"/>
              </a:rPr>
              <a:t>DISABLING BARRIERS – BREAK TO INCLUDE</a:t>
            </a:r>
          </a:p>
          <a:p>
            <a:pPr algn="ctr" eaLnBrk="1" hangingPunct="1">
              <a:lnSpc>
                <a:spcPct val="50000"/>
              </a:lnSpc>
              <a:spcBef>
                <a:spcPct val="50000"/>
              </a:spcBef>
              <a:buClrTx/>
              <a:buSzTx/>
              <a:buFontTx/>
              <a:buNone/>
            </a:pPr>
            <a:endParaRPr lang="en-US" altLang="nb-NO" sz="2300" b="1">
              <a:solidFill>
                <a:schemeClr val="bg1"/>
              </a:solidFill>
              <a:latin typeface="Arial" panose="020B0604020202020204" pitchFamily="34" charset="0"/>
              <a:ea typeface="Myriad Pro"/>
              <a:cs typeface="Myriad Pro"/>
            </a:endParaRPr>
          </a:p>
        </p:txBody>
      </p:sp>
      <p:sp>
        <p:nvSpPr>
          <p:cNvPr id="3077" name="Rectangle 21"/>
          <p:cNvSpPr>
            <a:spLocks noChangeArrowheads="1"/>
          </p:cNvSpPr>
          <p:nvPr/>
        </p:nvSpPr>
        <p:spPr bwMode="auto">
          <a:xfrm>
            <a:off x="2376488" y="1866901"/>
            <a:ext cx="8291512" cy="38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p>
            <a:pPr algn="r" defTabSz="914179">
              <a:defRPr/>
            </a:pPr>
            <a:r>
              <a:rPr lang="en-US" sz="4600" b="1" dirty="0">
                <a:cs typeface="Arial" charset="0"/>
              </a:rPr>
              <a:t>WHO global disability action plan </a:t>
            </a:r>
            <a:r>
              <a:rPr lang="en-US" sz="4000" b="1" dirty="0">
                <a:cs typeface="Arial" charset="0"/>
              </a:rPr>
              <a:t>2014-2021:</a:t>
            </a:r>
          </a:p>
          <a:p>
            <a:pPr algn="r" defTabSz="914179">
              <a:defRPr/>
            </a:pPr>
            <a:endParaRPr lang="en-US" altLang="zh-CN" sz="3600" b="1" dirty="0">
              <a:solidFill>
                <a:schemeClr val="accent6">
                  <a:lumMod val="75000"/>
                </a:schemeClr>
              </a:solidFill>
              <a:cs typeface="Arial" charset="0"/>
            </a:endParaRPr>
          </a:p>
          <a:p>
            <a:pPr algn="r" defTabSz="914179">
              <a:defRPr/>
            </a:pPr>
            <a:r>
              <a:rPr lang="en-US" altLang="zh-CN" sz="3600" b="1" dirty="0">
                <a:cs typeface="Arial" charset="0"/>
              </a:rPr>
              <a:t>Better health for all people with disability</a:t>
            </a:r>
            <a:endParaRPr lang="zh-CN" altLang="en-US" sz="3600" b="1" dirty="0">
              <a:cs typeface="Arial" charset="0"/>
            </a:endParaRPr>
          </a:p>
          <a:p>
            <a:pPr algn="r" defTabSz="914179">
              <a:defRPr/>
            </a:pPr>
            <a:endParaRPr lang="en-US" sz="4800" b="1" dirty="0">
              <a:solidFill>
                <a:schemeClr val="accent6">
                  <a:lumMod val="75000"/>
                </a:schemeClr>
              </a:solidFill>
              <a:cs typeface="Arial" charset="0"/>
            </a:endParaRPr>
          </a:p>
          <a:p>
            <a:pPr algn="r" defTabSz="914179">
              <a:defRPr/>
            </a:pPr>
            <a:endParaRPr lang="en-US" sz="3000" b="1" dirty="0">
              <a:solidFill>
                <a:schemeClr val="accent6">
                  <a:lumMod val="75000"/>
                </a:schemeClr>
              </a:solidFill>
              <a:cs typeface="Arial" charset="0"/>
            </a:endParaRPr>
          </a:p>
        </p:txBody>
      </p:sp>
    </p:spTree>
    <p:extLst>
      <p:ext uri="{BB962C8B-B14F-4D97-AF65-F5344CB8AC3E}">
        <p14:creationId xmlns:p14="http://schemas.microsoft.com/office/powerpoint/2010/main" val="860639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31951" y="274638"/>
            <a:ext cx="8982075" cy="1143000"/>
          </a:xfrm>
        </p:spPr>
        <p:txBody>
          <a:bodyPr>
            <a:noAutofit/>
          </a:bodyPr>
          <a:lstStyle/>
          <a:p>
            <a:pPr eaLnBrk="1" hangingPunct="1">
              <a:defRPr/>
            </a:pPr>
            <a:r>
              <a:rPr lang="en-GB" b="1" dirty="0">
                <a:solidFill>
                  <a:schemeClr val="accent5">
                    <a:lumMod val="75000"/>
                  </a:schemeClr>
                </a:solidFill>
              </a:rPr>
              <a:t>      Objectives</a:t>
            </a:r>
            <a:endParaRPr lang="en-US" b="1" dirty="0">
              <a:solidFill>
                <a:schemeClr val="accent5">
                  <a:lumMod val="75000"/>
                </a:schemeClr>
              </a:solidFill>
            </a:endParaRPr>
          </a:p>
        </p:txBody>
      </p:sp>
      <p:sp>
        <p:nvSpPr>
          <p:cNvPr id="5123" name="Rectangle 3"/>
          <p:cNvSpPr>
            <a:spLocks noGrp="1" noChangeArrowheads="1"/>
          </p:cNvSpPr>
          <p:nvPr>
            <p:ph type="body" idx="1"/>
          </p:nvPr>
        </p:nvSpPr>
        <p:spPr>
          <a:xfrm>
            <a:off x="2307082" y="1268412"/>
            <a:ext cx="7632700" cy="4459287"/>
          </a:xfrm>
        </p:spPr>
        <p:txBody>
          <a:bodyPr>
            <a:normAutofit fontScale="92500" lnSpcReduction="20000"/>
          </a:bodyPr>
          <a:lstStyle/>
          <a:p>
            <a:pPr marL="514350" indent="-514350">
              <a:buFont typeface="+mj-lt"/>
              <a:buAutoNum type="arabicPeriod"/>
              <a:defRPr/>
            </a:pPr>
            <a:endParaRPr lang="en-US" dirty="0">
              <a:solidFill>
                <a:schemeClr val="accent6">
                  <a:lumMod val="75000"/>
                </a:schemeClr>
              </a:solidFill>
            </a:endParaRPr>
          </a:p>
          <a:p>
            <a:pPr marL="514350" indent="-514350">
              <a:buFont typeface="+mj-lt"/>
              <a:buAutoNum type="arabicPeriod"/>
              <a:defRPr/>
            </a:pPr>
            <a:endParaRPr lang="en-US" sz="2600" dirty="0">
              <a:solidFill>
                <a:schemeClr val="accent6">
                  <a:lumMod val="75000"/>
                </a:schemeClr>
              </a:solidFill>
            </a:endParaRPr>
          </a:p>
          <a:p>
            <a:pPr marL="514350" indent="-514350">
              <a:buFont typeface="+mj-lt"/>
              <a:buAutoNum type="arabicPeriod"/>
              <a:defRPr/>
            </a:pPr>
            <a:r>
              <a:rPr lang="en-US" sz="2600" dirty="0"/>
              <a:t>To remove barriers and improve access to </a:t>
            </a:r>
            <a:r>
              <a:rPr lang="en-US" sz="2600" b="1" dirty="0"/>
              <a:t>health services and programmes</a:t>
            </a:r>
            <a:r>
              <a:rPr lang="en-US" sz="2600" dirty="0"/>
              <a:t>.</a:t>
            </a:r>
          </a:p>
          <a:p>
            <a:pPr marL="514350" indent="-514350">
              <a:buFont typeface="+mj-lt"/>
              <a:buAutoNum type="arabicPeriod"/>
              <a:defRPr/>
            </a:pPr>
            <a:r>
              <a:rPr lang="en-US" sz="2600" dirty="0"/>
              <a:t>To strengthen and extend </a:t>
            </a:r>
            <a:r>
              <a:rPr lang="en-US" sz="2600" b="1" dirty="0"/>
              <a:t>rehabilitation, habilitation, assistive technology, assistance and support services</a:t>
            </a:r>
            <a:r>
              <a:rPr lang="en-US" sz="2600" dirty="0"/>
              <a:t>, and </a:t>
            </a:r>
            <a:r>
              <a:rPr lang="en-US" sz="2600" b="1" dirty="0"/>
              <a:t>community-based rehabilitation</a:t>
            </a:r>
            <a:r>
              <a:rPr lang="en-US" sz="2600" dirty="0"/>
              <a:t>.</a:t>
            </a:r>
          </a:p>
          <a:p>
            <a:pPr marL="514350" indent="-514350">
              <a:buFont typeface="+mj-lt"/>
              <a:buAutoNum type="arabicPeriod"/>
              <a:defRPr/>
            </a:pPr>
            <a:r>
              <a:rPr lang="en-US" sz="2600" dirty="0"/>
              <a:t>To strengthen collection of relevant and internationally comparable </a:t>
            </a:r>
            <a:r>
              <a:rPr lang="en-US" sz="2600" b="1" dirty="0"/>
              <a:t>data on disability</a:t>
            </a:r>
            <a:r>
              <a:rPr lang="en-US" sz="2600" dirty="0"/>
              <a:t>, and </a:t>
            </a:r>
            <a:r>
              <a:rPr lang="en-US" sz="2600" b="1" dirty="0"/>
              <a:t>support research </a:t>
            </a:r>
            <a:r>
              <a:rPr lang="en-US" sz="2600" dirty="0"/>
              <a:t>on disability and related services. </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268413"/>
            <a:ext cx="8642350" cy="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64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tel 1"/>
          <p:cNvSpPr>
            <a:spLocks noGrp="1"/>
          </p:cNvSpPr>
          <p:nvPr>
            <p:ph type="title"/>
          </p:nvPr>
        </p:nvSpPr>
        <p:spPr/>
        <p:txBody>
          <a:bodyPr/>
          <a:lstStyle/>
          <a:p>
            <a:r>
              <a:rPr lang="nb-NO" altLang="nb-NO"/>
              <a:t>WHO - Rehabilitation 2030 : A call for action</a:t>
            </a:r>
          </a:p>
        </p:txBody>
      </p:sp>
      <p:sp>
        <p:nvSpPr>
          <p:cNvPr id="28675" name="Plassholder for innhold 2"/>
          <p:cNvSpPr>
            <a:spLocks noGrp="1"/>
          </p:cNvSpPr>
          <p:nvPr>
            <p:ph idx="1"/>
          </p:nvPr>
        </p:nvSpPr>
        <p:spPr>
          <a:xfrm>
            <a:off x="1141412" y="2249487"/>
            <a:ext cx="7013577" cy="3541714"/>
          </a:xfrm>
        </p:spPr>
        <p:txBody>
          <a:bodyPr/>
          <a:lstStyle/>
          <a:p>
            <a:endParaRPr lang="nb-NO" altLang="nb-NO" dirty="0"/>
          </a:p>
        </p:txBody>
      </p:sp>
      <p:sp>
        <p:nvSpPr>
          <p:cNvPr id="28676"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CFC3855C-226B-42F4-9643-D1C6B2A1CFA3}" type="datetime1">
              <a:rPr lang="en-GB" altLang="nb-NO" sz="1200"/>
              <a:pPr>
                <a:spcBef>
                  <a:spcPct val="0"/>
                </a:spcBef>
                <a:buClrTx/>
                <a:buSzTx/>
                <a:buFontTx/>
                <a:buNone/>
              </a:pPr>
              <a:t>25/08/2021</a:t>
            </a:fld>
            <a:endParaRPr lang="de-DE" altLang="nb-NO" sz="1200"/>
          </a:p>
        </p:txBody>
      </p:sp>
      <p:sp>
        <p:nvSpPr>
          <p:cNvPr id="28677"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8678"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E01EBCC2-3D3C-4BC9-A7BA-F3599C2BEFA7}" type="slidenum">
              <a:rPr lang="de-DE" altLang="nb-NO" sz="1200"/>
              <a:pPr>
                <a:spcBef>
                  <a:spcPct val="0"/>
                </a:spcBef>
                <a:buClrTx/>
                <a:buSzTx/>
                <a:buFontTx/>
                <a:buNone/>
              </a:pPr>
              <a:t>27</a:t>
            </a:fld>
            <a:endParaRPr lang="de-DE" altLang="nb-NO" sz="1200"/>
          </a:p>
        </p:txBody>
      </p:sp>
      <p:pic>
        <p:nvPicPr>
          <p:cNvPr id="28679" name="Bild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4" y="1932243"/>
            <a:ext cx="70897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321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dato 1"/>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D1CFD949-6A28-4A6E-AD26-F878A8EAA57A}" type="datetime1">
              <a:rPr lang="en-GB" altLang="nb-NO" sz="1200"/>
              <a:pPr>
                <a:spcBef>
                  <a:spcPct val="0"/>
                </a:spcBef>
                <a:buClrTx/>
                <a:buSzTx/>
                <a:buFontTx/>
                <a:buNone/>
              </a:pPr>
              <a:t>25/08/2021</a:t>
            </a:fld>
            <a:endParaRPr lang="de-DE" altLang="nb-NO" sz="1200"/>
          </a:p>
        </p:txBody>
      </p:sp>
      <p:sp>
        <p:nvSpPr>
          <p:cNvPr id="29699" name="Plassholder for bunntekst 2"/>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29700" name="Plassholder for lysbildenummer 3"/>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DBEF4CF5-7FC1-457E-A38E-3BA95E89EC46}" type="slidenum">
              <a:rPr lang="de-DE" altLang="nb-NO" sz="1200"/>
              <a:pPr>
                <a:spcBef>
                  <a:spcPct val="0"/>
                </a:spcBef>
                <a:buClrTx/>
                <a:buSzTx/>
                <a:buFontTx/>
                <a:buNone/>
              </a:pPr>
              <a:t>28</a:t>
            </a:fld>
            <a:endParaRPr lang="de-DE" altLang="nb-NO" sz="1200"/>
          </a:p>
        </p:txBody>
      </p:sp>
      <p:pic>
        <p:nvPicPr>
          <p:cNvPr id="29701" name="Picture 2" descr="Y:\3.0 ANDRE ORGANI- SASJONER\3.3 RI-NORGE\RI Presentasjoner\UN_SD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628775"/>
            <a:ext cx="72834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tel 1"/>
          <p:cNvSpPr txBox="1">
            <a:spLocks/>
          </p:cNvSpPr>
          <p:nvPr/>
        </p:nvSpPr>
        <p:spPr>
          <a:xfrm>
            <a:off x="2711451" y="360363"/>
            <a:ext cx="7313613" cy="1143000"/>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a:lstStyle>
          <a:p>
            <a:pPr>
              <a:defRPr/>
            </a:pPr>
            <a:endParaRPr lang="nb-NO" altLang="nb-NO" kern="0" dirty="0"/>
          </a:p>
          <a:p>
            <a:pPr>
              <a:defRPr/>
            </a:pPr>
            <a:r>
              <a:rPr lang="nb-NO" altLang="nb-NO" kern="0" dirty="0" err="1"/>
              <a:t>SDGs</a:t>
            </a:r>
            <a:endParaRPr lang="nb-NO" altLang="nb-NO" kern="0" dirty="0"/>
          </a:p>
        </p:txBody>
      </p:sp>
    </p:spTree>
    <p:extLst>
      <p:ext uri="{BB962C8B-B14F-4D97-AF65-F5344CB8AC3E}">
        <p14:creationId xmlns:p14="http://schemas.microsoft.com/office/powerpoint/2010/main" val="2075251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2.wp.com/narlga.com/wp-content/uploads/2017/07/Screen-Shot-2017-07-07-at-2.29.00-pm-1.png?resize=1024%2C4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09" y="0"/>
            <a:ext cx="9838945" cy="598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17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315483B1-F3A4-4C1B-90D1-8509FDA50824}" type="datetime1">
              <a:rPr lang="en-GB" altLang="nb-NO" sz="1200"/>
              <a:pPr>
                <a:spcBef>
                  <a:spcPct val="0"/>
                </a:spcBef>
                <a:buClrTx/>
                <a:buSzTx/>
                <a:buFontTx/>
                <a:buNone/>
              </a:pPr>
              <a:t>25/08/2021</a:t>
            </a:fld>
            <a:endParaRPr lang="de-DE" altLang="nb-NO" sz="1200"/>
          </a:p>
        </p:txBody>
      </p:sp>
      <p:sp>
        <p:nvSpPr>
          <p:cNvPr id="7171" name="Rectangle 9"/>
          <p:cNvSpPr>
            <a:spLocks noGrp="1" noChangeArrowheads="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7172" name="Rectangle 10"/>
          <p:cNvSpPr>
            <a:spLocks noGrp="1" noChangeArrowheads="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94ADC573-94AA-4D11-B3BB-B9630EFB3BFD}" type="slidenum">
              <a:rPr lang="de-DE" altLang="nb-NO" sz="1200"/>
              <a:pPr>
                <a:spcBef>
                  <a:spcPct val="0"/>
                </a:spcBef>
                <a:buClrTx/>
                <a:buSzTx/>
                <a:buFontTx/>
                <a:buNone/>
              </a:pPr>
              <a:t>3</a:t>
            </a:fld>
            <a:endParaRPr lang="de-DE" altLang="nb-NO" sz="1200"/>
          </a:p>
        </p:txBody>
      </p:sp>
      <p:pic>
        <p:nvPicPr>
          <p:cNvPr id="7173" name="Picture 8" descr="bigstock_Worldwide_Disability_50146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569" y="2569274"/>
            <a:ext cx="719931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3"/>
          <p:cNvSpPr>
            <a:spLocks noGrp="1" noChangeArrowheads="1"/>
          </p:cNvSpPr>
          <p:nvPr>
            <p:ph type="ctrTitle"/>
          </p:nvPr>
        </p:nvSpPr>
        <p:spPr>
          <a:xfrm>
            <a:off x="2857501" y="404813"/>
            <a:ext cx="4537075" cy="2233612"/>
          </a:xfrm>
          <a:noFill/>
        </p:spPr>
        <p:txBody>
          <a:bodyPr anchor="ctr">
            <a:normAutofit fontScale="90000"/>
          </a:bodyPr>
          <a:lstStyle/>
          <a:p>
            <a:pPr eaLnBrk="1" hangingPunct="1">
              <a:lnSpc>
                <a:spcPct val="85000"/>
              </a:lnSpc>
            </a:pPr>
            <a:r>
              <a:rPr lang="en-US" altLang="nb-NO" sz="5400" b="1"/>
              <a:t>R</a:t>
            </a:r>
            <a:r>
              <a:rPr lang="en-US" altLang="nb-NO"/>
              <a:t>ehabilitation </a:t>
            </a:r>
            <a:br>
              <a:rPr lang="en-US" altLang="nb-NO"/>
            </a:br>
            <a:r>
              <a:rPr lang="en-US" altLang="nb-NO" sz="5400" b="1"/>
              <a:t>I</a:t>
            </a:r>
            <a:r>
              <a:rPr lang="en-US" altLang="nb-NO"/>
              <a:t>nternational</a:t>
            </a:r>
            <a:br>
              <a:rPr lang="en-US" altLang="nb-NO"/>
            </a:br>
            <a:br>
              <a:rPr lang="en-US" altLang="nb-NO"/>
            </a:br>
            <a:br>
              <a:rPr lang="en-US" altLang="nb-NO" sz="1200"/>
            </a:br>
            <a:endParaRPr lang="en-US" altLang="nb-NO" sz="2400" b="1">
              <a:solidFill>
                <a:schemeClr val="accent1"/>
              </a:solidFill>
              <a:latin typeface="Verdana" panose="020B0604030504040204" pitchFamily="34" charset="0"/>
            </a:endParaRPr>
          </a:p>
        </p:txBody>
      </p:sp>
      <p:sp>
        <p:nvSpPr>
          <p:cNvPr id="7175" name="Text Box 7"/>
          <p:cNvSpPr txBox="1">
            <a:spLocks noChangeArrowheads="1"/>
          </p:cNvSpPr>
          <p:nvPr/>
        </p:nvSpPr>
        <p:spPr bwMode="auto">
          <a:xfrm>
            <a:off x="2862264" y="1700214"/>
            <a:ext cx="6834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nb-NO" sz="2000" b="1" dirty="0">
                <a:solidFill>
                  <a:schemeClr val="bg2"/>
                </a:solidFill>
              </a:rPr>
              <a:t>Advancing the Rights and Inclusion of Persons with Disabilities World Wide</a:t>
            </a:r>
            <a:endParaRPr lang="de-DE" altLang="nb-NO" sz="2000" b="1" dirty="0">
              <a:solidFill>
                <a:schemeClr val="bg2"/>
              </a:solidFill>
            </a:endParaRPr>
          </a:p>
        </p:txBody>
      </p:sp>
      <p:pic>
        <p:nvPicPr>
          <p:cNvPr id="7176" name="Picture 1"/>
          <p:cNvPicPr>
            <a:picLocks noChangeAspect="1" noChangeArrowheads="1"/>
          </p:cNvPicPr>
          <p:nvPr/>
        </p:nvPicPr>
        <p:blipFill>
          <a:blip r:embed="rId4">
            <a:clrChange>
              <a:clrFrom>
                <a:srgbClr val="0069A5"/>
              </a:clrFrom>
              <a:clrTo>
                <a:srgbClr val="0069A5">
                  <a:alpha val="0"/>
                </a:srgbClr>
              </a:clrTo>
            </a:clrChange>
            <a:extLst>
              <a:ext uri="{28A0092B-C50C-407E-A947-70E740481C1C}">
                <a14:useLocalDpi xmlns:a14="http://schemas.microsoft.com/office/drawing/2010/main" val="0"/>
              </a:ext>
            </a:extLst>
          </a:blip>
          <a:srcRect/>
          <a:stretch>
            <a:fillRect/>
          </a:stretch>
        </p:blipFill>
        <p:spPr bwMode="auto">
          <a:xfrm>
            <a:off x="8256589" y="188913"/>
            <a:ext cx="21605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901824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p:cNvSpPr>
            <a:spLocks noGrp="1"/>
          </p:cNvSpPr>
          <p:nvPr>
            <p:ph type="title"/>
          </p:nvPr>
        </p:nvSpPr>
        <p:spPr>
          <a:xfrm>
            <a:off x="2894013" y="-1108075"/>
            <a:ext cx="7313612" cy="2552700"/>
          </a:xfrm>
        </p:spPr>
        <p:txBody>
          <a:bodyPr/>
          <a:lstStyle/>
          <a:p>
            <a:br>
              <a:rPr lang="en-US" altLang="nb-NO"/>
            </a:br>
            <a:r>
              <a:rPr lang="en-US" altLang="nb-NO"/>
              <a:t>Goal 3 - Health</a:t>
            </a:r>
            <a:endParaRPr lang="nb-NO" altLang="nb-NO"/>
          </a:p>
        </p:txBody>
      </p:sp>
      <p:sp>
        <p:nvSpPr>
          <p:cNvPr id="30723" name="Plassholder for innhold 2"/>
          <p:cNvSpPr>
            <a:spLocks noGrp="1"/>
          </p:cNvSpPr>
          <p:nvPr>
            <p:ph idx="1"/>
          </p:nvPr>
        </p:nvSpPr>
        <p:spPr/>
        <p:txBody>
          <a:bodyPr/>
          <a:lstStyle/>
          <a:p>
            <a:pPr marL="0" indent="0">
              <a:buNone/>
            </a:pPr>
            <a:r>
              <a:rPr lang="en-US" altLang="nb-NO"/>
              <a:t>“</a:t>
            </a:r>
            <a:r>
              <a:rPr lang="en-US" altLang="nb-NO" sz="4800"/>
              <a:t>Ensure healthy lives and promote well-being for all at all ages” </a:t>
            </a:r>
          </a:p>
          <a:p>
            <a:pPr marL="0" indent="0">
              <a:buNone/>
            </a:pPr>
            <a:r>
              <a:rPr lang="en-US" altLang="nb-NO" sz="4800"/>
              <a:t>	</a:t>
            </a:r>
          </a:p>
        </p:txBody>
      </p:sp>
      <p:sp>
        <p:nvSpPr>
          <p:cNvPr id="30724"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20F3A814-2CFF-426A-A117-17D58FBD930D}" type="datetime1">
              <a:rPr lang="en-GB" altLang="nb-NO" sz="1200"/>
              <a:pPr>
                <a:spcBef>
                  <a:spcPct val="0"/>
                </a:spcBef>
                <a:buClrTx/>
                <a:buSzTx/>
                <a:buFontTx/>
                <a:buNone/>
              </a:pPr>
              <a:t>25/08/2021</a:t>
            </a:fld>
            <a:endParaRPr lang="de-DE" altLang="nb-NO" sz="1200"/>
          </a:p>
        </p:txBody>
      </p:sp>
      <p:sp>
        <p:nvSpPr>
          <p:cNvPr id="30725"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30726"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484320D-EA3F-4B6A-A459-B3B9015D6402}" type="slidenum">
              <a:rPr lang="de-DE" altLang="nb-NO" sz="1200"/>
              <a:pPr>
                <a:spcBef>
                  <a:spcPct val="0"/>
                </a:spcBef>
                <a:buClrTx/>
                <a:buSzTx/>
                <a:buFontTx/>
                <a:buNone/>
              </a:pPr>
              <a:t>30</a:t>
            </a:fld>
            <a:endParaRPr lang="de-DE" altLang="nb-NO" sz="1200"/>
          </a:p>
        </p:txBody>
      </p:sp>
    </p:spTree>
    <p:extLst>
      <p:ext uri="{BB962C8B-B14F-4D97-AF65-F5344CB8AC3E}">
        <p14:creationId xmlns:p14="http://schemas.microsoft.com/office/powerpoint/2010/main" val="425177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Goal 8</a:t>
            </a:r>
          </a:p>
        </p:txBody>
      </p:sp>
      <p:sp>
        <p:nvSpPr>
          <p:cNvPr id="3" name="Plassholder for innhold 2"/>
          <p:cNvSpPr>
            <a:spLocks noGrp="1"/>
          </p:cNvSpPr>
          <p:nvPr>
            <p:ph idx="1"/>
          </p:nvPr>
        </p:nvSpPr>
        <p:spPr>
          <a:xfrm>
            <a:off x="1141412" y="2194623"/>
            <a:ext cx="9905999" cy="3541714"/>
          </a:xfrm>
        </p:spPr>
        <p:txBody>
          <a:bodyPr>
            <a:normAutofit/>
          </a:bodyPr>
          <a:lstStyle/>
          <a:p>
            <a:r>
              <a:rPr lang="nb-NO" sz="3600" dirty="0"/>
              <a:t>By 2030, </a:t>
            </a:r>
            <a:r>
              <a:rPr lang="nb-NO" sz="3600" dirty="0" err="1"/>
              <a:t>achieve</a:t>
            </a:r>
            <a:r>
              <a:rPr lang="nb-NO" sz="3600" dirty="0"/>
              <a:t> full and </a:t>
            </a:r>
            <a:r>
              <a:rPr lang="nb-NO" sz="3600" dirty="0" err="1"/>
              <a:t>productive</a:t>
            </a:r>
            <a:r>
              <a:rPr lang="nb-NO" sz="3600" dirty="0"/>
              <a:t> </a:t>
            </a:r>
            <a:r>
              <a:rPr lang="nb-NO" sz="3600" dirty="0" err="1"/>
              <a:t>employment</a:t>
            </a:r>
            <a:r>
              <a:rPr lang="nb-NO" sz="3600" dirty="0"/>
              <a:t> and </a:t>
            </a:r>
            <a:r>
              <a:rPr lang="nb-NO" sz="3600" dirty="0" err="1"/>
              <a:t>decent</a:t>
            </a:r>
            <a:r>
              <a:rPr lang="nb-NO" sz="3600" dirty="0"/>
              <a:t> </a:t>
            </a:r>
            <a:r>
              <a:rPr lang="nb-NO" sz="3600" dirty="0" err="1"/>
              <a:t>work</a:t>
            </a:r>
            <a:r>
              <a:rPr lang="nb-NO" sz="3600" dirty="0"/>
              <a:t> for all men and </a:t>
            </a:r>
            <a:r>
              <a:rPr lang="nb-NO" sz="3600" dirty="0" err="1"/>
              <a:t>women</a:t>
            </a:r>
            <a:r>
              <a:rPr lang="nb-NO" sz="3600" dirty="0"/>
              <a:t>, </a:t>
            </a:r>
            <a:r>
              <a:rPr lang="nb-NO" sz="3600" dirty="0" err="1"/>
              <a:t>including</a:t>
            </a:r>
            <a:r>
              <a:rPr lang="nb-NO" sz="3600" dirty="0"/>
              <a:t> for </a:t>
            </a:r>
            <a:r>
              <a:rPr lang="nb-NO" sz="3600" dirty="0" err="1"/>
              <a:t>young</a:t>
            </a:r>
            <a:r>
              <a:rPr lang="nb-NO" sz="3600" dirty="0"/>
              <a:t> </a:t>
            </a:r>
            <a:r>
              <a:rPr lang="nb-NO" sz="3600" dirty="0" err="1"/>
              <a:t>people</a:t>
            </a:r>
            <a:r>
              <a:rPr lang="nb-NO" sz="3600" dirty="0"/>
              <a:t> and </a:t>
            </a:r>
            <a:r>
              <a:rPr lang="nb-NO" sz="3600" b="1" dirty="0"/>
              <a:t>persons </a:t>
            </a:r>
            <a:r>
              <a:rPr lang="nb-NO" sz="3600" b="1" dirty="0" err="1"/>
              <a:t>with</a:t>
            </a:r>
            <a:r>
              <a:rPr lang="nb-NO" sz="3600" b="1" dirty="0"/>
              <a:t> </a:t>
            </a:r>
            <a:r>
              <a:rPr lang="nb-NO" sz="3600" b="1" dirty="0" err="1"/>
              <a:t>disabilities</a:t>
            </a:r>
            <a:r>
              <a:rPr lang="nb-NO" sz="3600" dirty="0"/>
              <a:t>, and </a:t>
            </a:r>
            <a:r>
              <a:rPr lang="nb-NO" sz="3600" dirty="0" err="1"/>
              <a:t>equal</a:t>
            </a:r>
            <a:r>
              <a:rPr lang="nb-NO" sz="3600" dirty="0"/>
              <a:t> </a:t>
            </a:r>
            <a:r>
              <a:rPr lang="nb-NO" sz="3600" dirty="0" err="1"/>
              <a:t>pay</a:t>
            </a:r>
            <a:r>
              <a:rPr lang="nb-NO" sz="3600" dirty="0"/>
              <a:t> for </a:t>
            </a:r>
            <a:r>
              <a:rPr lang="nb-NO" sz="3600" dirty="0" err="1"/>
              <a:t>work</a:t>
            </a:r>
            <a:r>
              <a:rPr lang="nb-NO" sz="3600" dirty="0"/>
              <a:t> </a:t>
            </a:r>
            <a:r>
              <a:rPr lang="nb-NO" sz="3600" dirty="0" err="1"/>
              <a:t>of</a:t>
            </a:r>
            <a:r>
              <a:rPr lang="nb-NO" sz="3600" dirty="0"/>
              <a:t> </a:t>
            </a:r>
            <a:r>
              <a:rPr lang="nb-NO" sz="3600" dirty="0" err="1"/>
              <a:t>equal</a:t>
            </a:r>
            <a:r>
              <a:rPr lang="nb-NO" sz="3600" dirty="0"/>
              <a:t> </a:t>
            </a:r>
            <a:r>
              <a:rPr lang="nb-NO" sz="3600" dirty="0" err="1"/>
              <a:t>value</a:t>
            </a:r>
            <a:endParaRPr lang="nb-NO" sz="3600" dirty="0"/>
          </a:p>
        </p:txBody>
      </p:sp>
    </p:spTree>
    <p:extLst>
      <p:ext uri="{BB962C8B-B14F-4D97-AF65-F5344CB8AC3E}">
        <p14:creationId xmlns:p14="http://schemas.microsoft.com/office/powerpoint/2010/main" val="76390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Goal 10</a:t>
            </a:r>
          </a:p>
        </p:txBody>
      </p:sp>
      <p:sp>
        <p:nvSpPr>
          <p:cNvPr id="3" name="Plassholder for innhold 2"/>
          <p:cNvSpPr>
            <a:spLocks noGrp="1"/>
          </p:cNvSpPr>
          <p:nvPr>
            <p:ph idx="1"/>
          </p:nvPr>
        </p:nvSpPr>
        <p:spPr/>
        <p:txBody>
          <a:bodyPr>
            <a:normAutofit/>
          </a:bodyPr>
          <a:lstStyle/>
          <a:p>
            <a:r>
              <a:rPr lang="nb-NO" sz="3600" dirty="0"/>
              <a:t>10.2. By 2030 </a:t>
            </a:r>
            <a:r>
              <a:rPr lang="nb-NO" sz="3600" dirty="0" err="1"/>
              <a:t>empower</a:t>
            </a:r>
            <a:r>
              <a:rPr lang="nb-NO" sz="3600" dirty="0"/>
              <a:t> and </a:t>
            </a:r>
            <a:r>
              <a:rPr lang="nb-NO" sz="3600" dirty="0" err="1"/>
              <a:t>and</a:t>
            </a:r>
            <a:r>
              <a:rPr lang="nb-NO" sz="3600" dirty="0"/>
              <a:t> </a:t>
            </a:r>
            <a:r>
              <a:rPr lang="nb-NO" sz="3600" dirty="0" err="1"/>
              <a:t>promote</a:t>
            </a:r>
            <a:r>
              <a:rPr lang="nb-NO" sz="3600" dirty="0"/>
              <a:t> </a:t>
            </a:r>
            <a:r>
              <a:rPr lang="nb-NO" sz="3600" dirty="0" err="1"/>
              <a:t>social,economic</a:t>
            </a:r>
            <a:r>
              <a:rPr lang="nb-NO" sz="3600" dirty="0"/>
              <a:t> and </a:t>
            </a:r>
            <a:r>
              <a:rPr lang="nb-NO" sz="3600" dirty="0" err="1"/>
              <a:t>political</a:t>
            </a:r>
            <a:r>
              <a:rPr lang="nb-NO" sz="3600" dirty="0"/>
              <a:t> </a:t>
            </a:r>
            <a:r>
              <a:rPr lang="nb-NO" sz="3600" dirty="0" err="1"/>
              <a:t>inclusion</a:t>
            </a:r>
            <a:r>
              <a:rPr lang="nb-NO" sz="3600" dirty="0"/>
              <a:t> </a:t>
            </a:r>
            <a:r>
              <a:rPr lang="nb-NO" sz="3600" dirty="0" err="1"/>
              <a:t>of</a:t>
            </a:r>
            <a:r>
              <a:rPr lang="nb-NO" sz="3600" dirty="0"/>
              <a:t> all, </a:t>
            </a:r>
            <a:r>
              <a:rPr lang="nb-NO" sz="3600" dirty="0" err="1"/>
              <a:t>irrespective</a:t>
            </a:r>
            <a:r>
              <a:rPr lang="nb-NO" sz="3600" dirty="0"/>
              <a:t> </a:t>
            </a:r>
            <a:r>
              <a:rPr lang="nb-NO" sz="3600" dirty="0" err="1"/>
              <a:t>of</a:t>
            </a:r>
            <a:r>
              <a:rPr lang="nb-NO" sz="3600" dirty="0"/>
              <a:t> age, sex,</a:t>
            </a:r>
            <a:r>
              <a:rPr lang="nb-NO" sz="3600" b="1" dirty="0"/>
              <a:t> </a:t>
            </a:r>
            <a:r>
              <a:rPr lang="nb-NO" sz="3600" b="1" dirty="0" err="1"/>
              <a:t>disability</a:t>
            </a:r>
            <a:r>
              <a:rPr lang="nb-NO" sz="3600" dirty="0"/>
              <a:t>, </a:t>
            </a:r>
            <a:r>
              <a:rPr lang="nb-NO" sz="3600" dirty="0" err="1"/>
              <a:t>race,origin,religion</a:t>
            </a:r>
            <a:r>
              <a:rPr lang="nb-NO" sz="3600" dirty="0"/>
              <a:t> </a:t>
            </a:r>
            <a:r>
              <a:rPr lang="nb-NO" sz="3600" dirty="0" err="1"/>
              <a:t>oreconomic</a:t>
            </a:r>
            <a:r>
              <a:rPr lang="nb-NO" sz="3600" dirty="0"/>
              <a:t> or </a:t>
            </a:r>
            <a:r>
              <a:rPr lang="nb-NO" sz="3600" dirty="0" err="1"/>
              <a:t>other</a:t>
            </a:r>
            <a:r>
              <a:rPr lang="nb-NO" sz="3600" dirty="0"/>
              <a:t> status</a:t>
            </a:r>
          </a:p>
        </p:txBody>
      </p:sp>
    </p:spTree>
    <p:extLst>
      <p:ext uri="{BB962C8B-B14F-4D97-AF65-F5344CB8AC3E}">
        <p14:creationId xmlns:p14="http://schemas.microsoft.com/office/powerpoint/2010/main" val="1389505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F3EE07-D5E8-9B4A-B6E5-0059EDDCA9EB}"/>
              </a:ext>
            </a:extLst>
          </p:cNvPr>
          <p:cNvSpPr>
            <a:spLocks noGrp="1"/>
          </p:cNvSpPr>
          <p:nvPr>
            <p:ph type="title"/>
          </p:nvPr>
        </p:nvSpPr>
        <p:spPr/>
        <p:txBody>
          <a:bodyPr/>
          <a:lstStyle/>
          <a:p>
            <a:r>
              <a:rPr lang="nb-NO" dirty="0"/>
              <a:t>How to make a </a:t>
            </a:r>
            <a:r>
              <a:rPr lang="nb-NO" dirty="0" err="1"/>
              <a:t>change</a:t>
            </a:r>
            <a:r>
              <a:rPr lang="nb-NO" dirty="0"/>
              <a:t> ?</a:t>
            </a:r>
          </a:p>
        </p:txBody>
      </p:sp>
      <p:sp>
        <p:nvSpPr>
          <p:cNvPr id="3" name="Plassholder for innhold 2">
            <a:extLst>
              <a:ext uri="{FF2B5EF4-FFF2-40B4-BE49-F238E27FC236}">
                <a16:creationId xmlns:a16="http://schemas.microsoft.com/office/drawing/2014/main" id="{A0667252-0445-084A-8B59-7120EA678FB3}"/>
              </a:ext>
            </a:extLst>
          </p:cNvPr>
          <p:cNvSpPr>
            <a:spLocks noGrp="1"/>
          </p:cNvSpPr>
          <p:nvPr>
            <p:ph idx="1"/>
          </p:nvPr>
        </p:nvSpPr>
        <p:spPr/>
        <p:txBody>
          <a:bodyPr>
            <a:normAutofit/>
          </a:bodyPr>
          <a:lstStyle/>
          <a:p>
            <a:r>
              <a:rPr lang="nb-NO" sz="2800" dirty="0" err="1"/>
              <a:t>Awareness</a:t>
            </a:r>
            <a:r>
              <a:rPr lang="nb-NO" sz="2800" dirty="0"/>
              <a:t> </a:t>
            </a:r>
            <a:r>
              <a:rPr lang="nb-NO" sz="2800" dirty="0" err="1"/>
              <a:t>raising</a:t>
            </a:r>
            <a:endParaRPr lang="nb-NO" sz="2800" dirty="0"/>
          </a:p>
          <a:p>
            <a:r>
              <a:rPr lang="nb-NO" sz="2800" dirty="0"/>
              <a:t>Better data </a:t>
            </a:r>
            <a:r>
              <a:rPr lang="nb-NO" sz="2800" dirty="0" err="1"/>
              <a:t>collection</a:t>
            </a:r>
            <a:endParaRPr lang="nb-NO" sz="2800" dirty="0"/>
          </a:p>
          <a:p>
            <a:r>
              <a:rPr lang="nb-NO" sz="2800" dirty="0" err="1"/>
              <a:t>Change</a:t>
            </a:r>
            <a:r>
              <a:rPr lang="nb-NO" sz="2800" dirty="0"/>
              <a:t> from </a:t>
            </a:r>
            <a:r>
              <a:rPr lang="nb-NO" sz="2800" dirty="0" err="1"/>
              <a:t>charity</a:t>
            </a:r>
            <a:r>
              <a:rPr lang="nb-NO" sz="2800" dirty="0"/>
              <a:t> to a </a:t>
            </a:r>
            <a:r>
              <a:rPr lang="nb-NO" sz="2800" dirty="0" err="1"/>
              <a:t>rights</a:t>
            </a:r>
            <a:r>
              <a:rPr lang="nb-NO" sz="2800" dirty="0"/>
              <a:t> </a:t>
            </a:r>
            <a:r>
              <a:rPr lang="nb-NO" sz="2800" dirty="0" err="1"/>
              <a:t>based</a:t>
            </a:r>
            <a:r>
              <a:rPr lang="nb-NO" sz="2800" dirty="0"/>
              <a:t> </a:t>
            </a:r>
            <a:r>
              <a:rPr lang="nb-NO" sz="2800" dirty="0" err="1"/>
              <a:t>approach</a:t>
            </a:r>
            <a:r>
              <a:rPr lang="nb-NO" sz="2800" dirty="0"/>
              <a:t> on </a:t>
            </a:r>
            <a:r>
              <a:rPr lang="nb-NO" sz="2800" dirty="0" err="1"/>
              <a:t>Disability</a:t>
            </a:r>
            <a:r>
              <a:rPr lang="nb-NO" sz="2800" dirty="0"/>
              <a:t> </a:t>
            </a:r>
          </a:p>
          <a:p>
            <a:r>
              <a:rPr lang="nb-NO" sz="2800" dirty="0" err="1"/>
              <a:t>Change</a:t>
            </a:r>
            <a:r>
              <a:rPr lang="nb-NO" sz="2800" dirty="0"/>
              <a:t> </a:t>
            </a:r>
            <a:r>
              <a:rPr lang="nb-NO" sz="2800" dirty="0" err="1"/>
              <a:t>politics</a:t>
            </a:r>
            <a:r>
              <a:rPr lang="nb-NO" sz="2800" dirty="0"/>
              <a:t> and </a:t>
            </a:r>
            <a:r>
              <a:rPr lang="nb-NO" sz="2800" dirty="0" err="1"/>
              <a:t>policies</a:t>
            </a:r>
            <a:endParaRPr lang="nb-NO" sz="2800" dirty="0"/>
          </a:p>
          <a:p>
            <a:r>
              <a:rPr lang="nb-NO" sz="2800" dirty="0" err="1"/>
              <a:t>Change</a:t>
            </a:r>
            <a:r>
              <a:rPr lang="nb-NO" sz="2800" dirty="0"/>
              <a:t> </a:t>
            </a:r>
            <a:r>
              <a:rPr lang="nb-NO" sz="2800" dirty="0" err="1"/>
              <a:t>attitudes</a:t>
            </a:r>
            <a:r>
              <a:rPr lang="nb-NO" sz="2800" dirty="0"/>
              <a:t> in the society and </a:t>
            </a:r>
            <a:r>
              <a:rPr lang="nb-NO" sz="2800" dirty="0" err="1"/>
              <a:t>among</a:t>
            </a:r>
            <a:r>
              <a:rPr lang="nb-NO" sz="2800" dirty="0"/>
              <a:t> </a:t>
            </a:r>
            <a:r>
              <a:rPr lang="nb-NO" sz="2800" dirty="0" err="1"/>
              <a:t>employers</a:t>
            </a:r>
            <a:endParaRPr lang="nb-NO" sz="2800" dirty="0"/>
          </a:p>
        </p:txBody>
      </p:sp>
    </p:spTree>
    <p:extLst>
      <p:ext uri="{BB962C8B-B14F-4D97-AF65-F5344CB8AC3E}">
        <p14:creationId xmlns:p14="http://schemas.microsoft.com/office/powerpoint/2010/main" val="1370368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D2D729-C696-E044-BB94-12D1F9E69A4D}"/>
              </a:ext>
            </a:extLst>
          </p:cNvPr>
          <p:cNvSpPr>
            <a:spLocks noGrp="1"/>
          </p:cNvSpPr>
          <p:nvPr>
            <p:ph type="title"/>
          </p:nvPr>
        </p:nvSpPr>
        <p:spPr/>
        <p:txBody>
          <a:bodyPr/>
          <a:lstStyle/>
          <a:p>
            <a:r>
              <a:rPr lang="nb-NO" dirty="0" err="1"/>
              <a:t>Conclusions</a:t>
            </a:r>
            <a:r>
              <a:rPr lang="nb-NO" dirty="0"/>
              <a:t> </a:t>
            </a:r>
          </a:p>
        </p:txBody>
      </p:sp>
      <p:sp>
        <p:nvSpPr>
          <p:cNvPr id="3" name="Plassholder for innhold 2">
            <a:extLst>
              <a:ext uri="{FF2B5EF4-FFF2-40B4-BE49-F238E27FC236}">
                <a16:creationId xmlns:a16="http://schemas.microsoft.com/office/drawing/2014/main" id="{8E17F954-5DDB-9D40-8FC9-BDA894E9E1A4}"/>
              </a:ext>
            </a:extLst>
          </p:cNvPr>
          <p:cNvSpPr>
            <a:spLocks noGrp="1"/>
          </p:cNvSpPr>
          <p:nvPr>
            <p:ph idx="1"/>
          </p:nvPr>
        </p:nvSpPr>
        <p:spPr/>
        <p:txBody>
          <a:bodyPr>
            <a:noAutofit/>
          </a:bodyPr>
          <a:lstStyle/>
          <a:p>
            <a:r>
              <a:rPr lang="nb-NO" sz="2800" dirty="0"/>
              <a:t>A </a:t>
            </a:r>
            <a:r>
              <a:rPr lang="nb-NO" sz="2800" dirty="0" err="1"/>
              <a:t>need</a:t>
            </a:r>
            <a:r>
              <a:rPr lang="nb-NO" sz="2800" dirty="0"/>
              <a:t> for better data to </a:t>
            </a:r>
            <a:r>
              <a:rPr lang="nb-NO" sz="2800" dirty="0" err="1"/>
              <a:t>describe</a:t>
            </a:r>
            <a:r>
              <a:rPr lang="nb-NO" sz="2800" dirty="0"/>
              <a:t> the </a:t>
            </a:r>
            <a:r>
              <a:rPr lang="nb-NO" sz="2800" dirty="0" err="1"/>
              <a:t>actual</a:t>
            </a:r>
            <a:r>
              <a:rPr lang="nb-NO" sz="2800" dirty="0"/>
              <a:t> </a:t>
            </a:r>
            <a:r>
              <a:rPr lang="nb-NO" sz="2800" dirty="0" err="1"/>
              <a:t>situation</a:t>
            </a:r>
            <a:endParaRPr lang="nb-NO" sz="2800" dirty="0"/>
          </a:p>
          <a:p>
            <a:r>
              <a:rPr lang="nb-NO" sz="2800" dirty="0" err="1"/>
              <a:t>Attitudes</a:t>
            </a:r>
            <a:r>
              <a:rPr lang="nb-NO" sz="2800" dirty="0"/>
              <a:t> in the </a:t>
            </a:r>
            <a:r>
              <a:rPr lang="nb-NO" sz="2800" dirty="0" err="1"/>
              <a:t>societies</a:t>
            </a:r>
            <a:r>
              <a:rPr lang="nb-NO" sz="2800" dirty="0"/>
              <a:t> at </a:t>
            </a:r>
            <a:r>
              <a:rPr lang="nb-NO" sz="2800" dirty="0" err="1"/>
              <a:t>large</a:t>
            </a:r>
            <a:r>
              <a:rPr lang="nb-NO" sz="2800" dirty="0"/>
              <a:t> must be </a:t>
            </a:r>
            <a:r>
              <a:rPr lang="nb-NO" sz="2800" dirty="0" err="1"/>
              <a:t>changed</a:t>
            </a:r>
            <a:r>
              <a:rPr lang="nb-NO" sz="2800" dirty="0"/>
              <a:t> from </a:t>
            </a:r>
            <a:r>
              <a:rPr lang="nb-NO" sz="2800" dirty="0" err="1"/>
              <a:t>disability</a:t>
            </a:r>
            <a:r>
              <a:rPr lang="nb-NO" sz="2800" dirty="0"/>
              <a:t> to </a:t>
            </a:r>
            <a:r>
              <a:rPr lang="nb-NO" sz="2800" dirty="0" err="1"/>
              <a:t>ability</a:t>
            </a:r>
            <a:endParaRPr lang="nb-NO" sz="2800" dirty="0"/>
          </a:p>
          <a:p>
            <a:r>
              <a:rPr lang="nb-NO" sz="2800" dirty="0" err="1"/>
              <a:t>Create</a:t>
            </a:r>
            <a:r>
              <a:rPr lang="nb-NO" sz="2800" dirty="0"/>
              <a:t> a </a:t>
            </a:r>
            <a:r>
              <a:rPr lang="nb-NO" sz="2800" dirty="0" err="1"/>
              <a:t>political</a:t>
            </a:r>
            <a:r>
              <a:rPr lang="nb-NO" sz="2800" dirty="0"/>
              <a:t> </a:t>
            </a:r>
            <a:r>
              <a:rPr lang="nb-NO" sz="2800" dirty="0" err="1"/>
              <a:t>will</a:t>
            </a:r>
            <a:r>
              <a:rPr lang="nb-NO" sz="2800" dirty="0"/>
              <a:t> to make a </a:t>
            </a:r>
            <a:r>
              <a:rPr lang="nb-NO" sz="2800" dirty="0" err="1"/>
              <a:t>change</a:t>
            </a:r>
            <a:r>
              <a:rPr lang="nb-NO" sz="2800" dirty="0"/>
              <a:t> – </a:t>
            </a:r>
            <a:r>
              <a:rPr lang="nb-NO" sz="2800" dirty="0" err="1"/>
              <a:t>Inclusion</a:t>
            </a:r>
            <a:r>
              <a:rPr lang="nb-NO" sz="2800" dirty="0"/>
              <a:t> is an </a:t>
            </a:r>
            <a:r>
              <a:rPr lang="nb-NO" sz="2800" dirty="0" err="1"/>
              <a:t>investment</a:t>
            </a:r>
            <a:r>
              <a:rPr lang="nb-NO" sz="2800" dirty="0"/>
              <a:t> for </a:t>
            </a:r>
            <a:r>
              <a:rPr lang="nb-NO" sz="2800" dirty="0" err="1"/>
              <a:t>the</a:t>
            </a:r>
            <a:r>
              <a:rPr lang="nb-NO" sz="2800" dirty="0"/>
              <a:t> </a:t>
            </a:r>
            <a:r>
              <a:rPr lang="nb-NO" sz="2800" dirty="0" err="1"/>
              <a:t>society</a:t>
            </a:r>
            <a:r>
              <a:rPr lang="nb-NO" sz="2800" dirty="0"/>
              <a:t> and </a:t>
            </a:r>
            <a:r>
              <a:rPr lang="nb-NO" sz="2800" dirty="0" err="1"/>
              <a:t>the</a:t>
            </a:r>
            <a:r>
              <a:rPr lang="nb-NO" sz="2800" dirty="0"/>
              <a:t> </a:t>
            </a:r>
            <a:r>
              <a:rPr lang="nb-NO" sz="2800" dirty="0" err="1"/>
              <a:t>individual</a:t>
            </a:r>
            <a:endParaRPr lang="nb-NO" sz="2800" dirty="0"/>
          </a:p>
          <a:p>
            <a:r>
              <a:rPr lang="nb-NO" sz="2800" dirty="0" err="1"/>
              <a:t>Increase</a:t>
            </a:r>
            <a:r>
              <a:rPr lang="nb-NO" sz="2800" dirty="0"/>
              <a:t> </a:t>
            </a:r>
            <a:r>
              <a:rPr lang="nb-NO" sz="2800" dirty="0" err="1"/>
              <a:t>Awareness</a:t>
            </a:r>
            <a:r>
              <a:rPr lang="nb-NO" sz="2800" dirty="0"/>
              <a:t> – </a:t>
            </a:r>
            <a:r>
              <a:rPr lang="nb-NO" sz="2800" dirty="0" err="1"/>
              <a:t>Use</a:t>
            </a:r>
            <a:r>
              <a:rPr lang="nb-NO" sz="2800" dirty="0"/>
              <a:t> </a:t>
            </a:r>
            <a:r>
              <a:rPr lang="nb-NO" sz="2800" dirty="0" err="1"/>
              <a:t>traditional</a:t>
            </a:r>
            <a:r>
              <a:rPr lang="nb-NO" sz="2800" dirty="0"/>
              <a:t> media and </a:t>
            </a:r>
            <a:r>
              <a:rPr lang="nb-NO" sz="2800" dirty="0" err="1"/>
              <a:t>social</a:t>
            </a:r>
            <a:r>
              <a:rPr lang="nb-NO" sz="2800" dirty="0"/>
              <a:t> media</a:t>
            </a:r>
          </a:p>
          <a:p>
            <a:r>
              <a:rPr lang="nb-NO" sz="2800" dirty="0" err="1"/>
              <a:t>Change</a:t>
            </a:r>
            <a:r>
              <a:rPr lang="nb-NO" sz="2800" dirty="0"/>
              <a:t> from a </a:t>
            </a:r>
            <a:r>
              <a:rPr lang="nb-NO" sz="2800" dirty="0" err="1"/>
              <a:t>charity</a:t>
            </a:r>
            <a:r>
              <a:rPr lang="nb-NO" sz="2800" dirty="0"/>
              <a:t> </a:t>
            </a:r>
            <a:r>
              <a:rPr lang="nb-NO" sz="2800" dirty="0" err="1"/>
              <a:t>model</a:t>
            </a:r>
            <a:r>
              <a:rPr lang="nb-NO" sz="2800" dirty="0"/>
              <a:t> to a </a:t>
            </a:r>
            <a:r>
              <a:rPr lang="nb-NO" sz="2800" dirty="0" err="1"/>
              <a:t>rights</a:t>
            </a:r>
            <a:r>
              <a:rPr lang="nb-NO" sz="2800" dirty="0"/>
              <a:t> </a:t>
            </a:r>
            <a:r>
              <a:rPr lang="nb-NO" sz="2800" dirty="0" err="1"/>
              <a:t>based</a:t>
            </a:r>
            <a:r>
              <a:rPr lang="nb-NO" sz="2800" dirty="0"/>
              <a:t> </a:t>
            </a:r>
            <a:r>
              <a:rPr lang="nb-NO" sz="2800" dirty="0" err="1"/>
              <a:t>model</a:t>
            </a:r>
            <a:endParaRPr lang="nb-NO" sz="2800" dirty="0"/>
          </a:p>
        </p:txBody>
      </p:sp>
    </p:spTree>
    <p:extLst>
      <p:ext uri="{BB962C8B-B14F-4D97-AF65-F5344CB8AC3E}">
        <p14:creationId xmlns:p14="http://schemas.microsoft.com/office/powerpoint/2010/main" val="201420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Conclusions</a:t>
            </a:r>
            <a:r>
              <a:rPr lang="nb-NO" dirty="0"/>
              <a:t> - </a:t>
            </a:r>
            <a:r>
              <a:rPr lang="nb-NO" dirty="0" err="1"/>
              <a:t>cont</a:t>
            </a:r>
            <a:endParaRPr lang="nb-NO" dirty="0"/>
          </a:p>
        </p:txBody>
      </p:sp>
      <p:sp>
        <p:nvSpPr>
          <p:cNvPr id="3" name="Plassholder for innhold 2"/>
          <p:cNvSpPr>
            <a:spLocks noGrp="1"/>
          </p:cNvSpPr>
          <p:nvPr>
            <p:ph idx="1"/>
          </p:nvPr>
        </p:nvSpPr>
        <p:spPr/>
        <p:txBody>
          <a:bodyPr>
            <a:normAutofit/>
          </a:bodyPr>
          <a:lstStyle/>
          <a:p>
            <a:r>
              <a:rPr lang="nb-NO" sz="2800" dirty="0" err="1"/>
              <a:t>Use</a:t>
            </a:r>
            <a:r>
              <a:rPr lang="nb-NO" sz="2800" dirty="0"/>
              <a:t> </a:t>
            </a:r>
            <a:r>
              <a:rPr lang="nb-NO" sz="2800" dirty="0" err="1"/>
              <a:t>the</a:t>
            </a:r>
            <a:r>
              <a:rPr lang="nb-NO" sz="2800" dirty="0"/>
              <a:t> global instruments </a:t>
            </a:r>
            <a:r>
              <a:rPr lang="nb-NO" sz="2800" dirty="0" err="1"/>
              <a:t>on</a:t>
            </a:r>
            <a:r>
              <a:rPr lang="nb-NO" sz="2800" dirty="0"/>
              <a:t> </a:t>
            </a:r>
            <a:r>
              <a:rPr lang="nb-NO" sz="2800" dirty="0" err="1"/>
              <a:t>national</a:t>
            </a:r>
            <a:r>
              <a:rPr lang="nb-NO" sz="2800" dirty="0"/>
              <a:t> </a:t>
            </a:r>
            <a:r>
              <a:rPr lang="nb-NO" sz="2800" dirty="0" err="1"/>
              <a:t>level</a:t>
            </a:r>
            <a:endParaRPr lang="nb-NO" sz="2800" dirty="0"/>
          </a:p>
          <a:p>
            <a:r>
              <a:rPr lang="nb-NO" sz="2800" dirty="0"/>
              <a:t>If all </a:t>
            </a:r>
            <a:r>
              <a:rPr lang="nb-NO" sz="2800" dirty="0" err="1"/>
              <a:t>national</a:t>
            </a:r>
            <a:r>
              <a:rPr lang="nb-NO" sz="2800" dirty="0"/>
              <a:t> </a:t>
            </a:r>
            <a:r>
              <a:rPr lang="nb-NO" sz="2800" dirty="0" err="1"/>
              <a:t>governments</a:t>
            </a:r>
            <a:r>
              <a:rPr lang="nb-NO" sz="2800" dirty="0"/>
              <a:t> </a:t>
            </a:r>
            <a:r>
              <a:rPr lang="nb-NO" sz="2800" dirty="0" err="1"/>
              <a:t>are</a:t>
            </a:r>
            <a:r>
              <a:rPr lang="nb-NO" sz="2800" dirty="0"/>
              <a:t> </a:t>
            </a:r>
            <a:r>
              <a:rPr lang="nb-NO" sz="2800" dirty="0" err="1"/>
              <a:t>able</a:t>
            </a:r>
            <a:r>
              <a:rPr lang="nb-NO" sz="2800" dirty="0"/>
              <a:t> to </a:t>
            </a:r>
            <a:r>
              <a:rPr lang="nb-NO" sz="2800" dirty="0" err="1"/>
              <a:t>implement</a:t>
            </a:r>
            <a:r>
              <a:rPr lang="nb-NO" sz="2800" dirty="0"/>
              <a:t> </a:t>
            </a:r>
            <a:r>
              <a:rPr lang="nb-NO" sz="2800" dirty="0" err="1"/>
              <a:t>the</a:t>
            </a:r>
            <a:r>
              <a:rPr lang="nb-NO" sz="2800" dirty="0"/>
              <a:t> global instruments </a:t>
            </a:r>
            <a:r>
              <a:rPr lang="nb-NO" sz="2800" dirty="0" err="1"/>
              <a:t>on</a:t>
            </a:r>
            <a:r>
              <a:rPr lang="nb-NO" sz="2800" dirty="0"/>
              <a:t> </a:t>
            </a:r>
            <a:r>
              <a:rPr lang="nb-NO" sz="2800" dirty="0" err="1"/>
              <a:t>the</a:t>
            </a:r>
            <a:r>
              <a:rPr lang="nb-NO" sz="2800" dirty="0"/>
              <a:t> gras </a:t>
            </a:r>
            <a:r>
              <a:rPr lang="nb-NO" sz="2800" dirty="0" err="1"/>
              <a:t>rout</a:t>
            </a:r>
            <a:r>
              <a:rPr lang="nb-NO" sz="2800" dirty="0"/>
              <a:t> </a:t>
            </a:r>
            <a:r>
              <a:rPr lang="nb-NO" sz="2800" dirty="0" err="1"/>
              <a:t>level</a:t>
            </a:r>
            <a:r>
              <a:rPr lang="nb-NO" sz="2800" dirty="0"/>
              <a:t> </a:t>
            </a:r>
            <a:r>
              <a:rPr lang="nb-NO" sz="2800" dirty="0" err="1"/>
              <a:t>PwDs</a:t>
            </a:r>
            <a:r>
              <a:rPr lang="nb-NO" sz="2800" dirty="0"/>
              <a:t> </a:t>
            </a:r>
            <a:r>
              <a:rPr lang="nb-NO" sz="2800" dirty="0" err="1"/>
              <a:t>will</a:t>
            </a:r>
            <a:r>
              <a:rPr lang="nb-NO" sz="2800" dirty="0"/>
              <a:t> </a:t>
            </a:r>
            <a:r>
              <a:rPr lang="nb-NO" sz="2800" dirty="0" err="1"/>
              <a:t>particiapte</a:t>
            </a:r>
            <a:r>
              <a:rPr lang="nb-NO" sz="2800" dirty="0"/>
              <a:t> in </a:t>
            </a:r>
            <a:r>
              <a:rPr lang="nb-NO" sz="2800" dirty="0" err="1"/>
              <a:t>the</a:t>
            </a:r>
            <a:r>
              <a:rPr lang="nb-NO" sz="2800" dirty="0"/>
              <a:t> </a:t>
            </a:r>
            <a:r>
              <a:rPr lang="nb-NO" sz="2800" dirty="0" err="1"/>
              <a:t>workforce</a:t>
            </a:r>
            <a:r>
              <a:rPr lang="nb-NO" sz="2800" dirty="0"/>
              <a:t> in line </a:t>
            </a:r>
            <a:r>
              <a:rPr lang="nb-NO" sz="2800" dirty="0" err="1"/>
              <a:t>with</a:t>
            </a:r>
            <a:r>
              <a:rPr lang="nb-NO" sz="2800" dirty="0"/>
              <a:t> all </a:t>
            </a:r>
            <a:r>
              <a:rPr lang="nb-NO" sz="2800" dirty="0" err="1"/>
              <a:t>others</a:t>
            </a:r>
            <a:r>
              <a:rPr lang="nb-NO" sz="2800" dirty="0"/>
              <a:t> by 2030.</a:t>
            </a:r>
          </a:p>
          <a:p>
            <a:r>
              <a:rPr lang="nb-NO" sz="2800" dirty="0"/>
              <a:t>Tis is a </a:t>
            </a:r>
            <a:r>
              <a:rPr lang="nb-NO" sz="2800" dirty="0" err="1"/>
              <a:t>commen</a:t>
            </a:r>
            <a:r>
              <a:rPr lang="nb-NO" sz="2800" dirty="0"/>
              <a:t> </a:t>
            </a:r>
            <a:r>
              <a:rPr lang="nb-NO" sz="2800" dirty="0" err="1"/>
              <a:t>responsibility</a:t>
            </a:r>
            <a:r>
              <a:rPr lang="nb-NO" sz="2800" dirty="0"/>
              <a:t> for </a:t>
            </a:r>
            <a:r>
              <a:rPr lang="nb-NO" sz="2800" dirty="0" err="1"/>
              <a:t>Governments</a:t>
            </a:r>
            <a:r>
              <a:rPr lang="nb-NO" sz="2800" dirty="0"/>
              <a:t> – Civil Society </a:t>
            </a:r>
            <a:r>
              <a:rPr lang="nb-NO" sz="2800" dirty="0" err="1"/>
              <a:t>organizations</a:t>
            </a:r>
            <a:r>
              <a:rPr lang="nb-NO" sz="2800" dirty="0"/>
              <a:t> DPOs and </a:t>
            </a:r>
            <a:r>
              <a:rPr lang="nb-NO" sz="2800" dirty="0" err="1"/>
              <a:t>other</a:t>
            </a:r>
            <a:r>
              <a:rPr lang="nb-NO" sz="2800" dirty="0"/>
              <a:t> stakeholders.</a:t>
            </a:r>
          </a:p>
        </p:txBody>
      </p:sp>
    </p:spTree>
    <p:extLst>
      <p:ext uri="{BB962C8B-B14F-4D97-AF65-F5344CB8AC3E}">
        <p14:creationId xmlns:p14="http://schemas.microsoft.com/office/powerpoint/2010/main" val="205492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ssholder for innhold 2"/>
          <p:cNvSpPr>
            <a:spLocks noGrp="1"/>
          </p:cNvSpPr>
          <p:nvPr>
            <p:ph idx="1"/>
          </p:nvPr>
        </p:nvSpPr>
        <p:spPr/>
        <p:txBody>
          <a:bodyPr/>
          <a:lstStyle/>
          <a:p>
            <a:pPr marL="0" indent="0">
              <a:buNone/>
            </a:pPr>
            <a:endParaRPr lang="nb-NO" altLang="nb-NO" sz="4400" b="1"/>
          </a:p>
        </p:txBody>
      </p:sp>
      <p:sp>
        <p:nvSpPr>
          <p:cNvPr id="34819"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FA8671A-ED6D-4D2B-A8CA-A2399ADC9B94}" type="datetime1">
              <a:rPr lang="en-GB" altLang="nb-NO" sz="1200"/>
              <a:pPr>
                <a:spcBef>
                  <a:spcPct val="0"/>
                </a:spcBef>
                <a:buClrTx/>
                <a:buSzTx/>
                <a:buFontTx/>
                <a:buNone/>
              </a:pPr>
              <a:t>25/08/2021</a:t>
            </a:fld>
            <a:endParaRPr lang="de-DE" altLang="nb-NO" sz="1200"/>
          </a:p>
        </p:txBody>
      </p:sp>
      <p:sp>
        <p:nvSpPr>
          <p:cNvPr id="34820"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34821"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26427067-D3D2-42A1-A05A-40263B097B58}" type="slidenum">
              <a:rPr lang="de-DE" altLang="nb-NO" sz="1200"/>
              <a:pPr>
                <a:spcBef>
                  <a:spcPct val="0"/>
                </a:spcBef>
                <a:buClrTx/>
                <a:buSzTx/>
                <a:buFontTx/>
                <a:buNone/>
              </a:pPr>
              <a:t>36</a:t>
            </a:fld>
            <a:endParaRPr lang="de-DE" altLang="nb-NO" sz="1200"/>
          </a:p>
        </p:txBody>
      </p:sp>
      <p:pic>
        <p:nvPicPr>
          <p:cNvPr id="34822" name="Picture 2" descr="Relatert bild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426" y="618518"/>
            <a:ext cx="9916984" cy="526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ittel 7"/>
          <p:cNvSpPr>
            <a:spLocks noGrp="1"/>
          </p:cNvSpPr>
          <p:nvPr>
            <p:ph type="title"/>
          </p:nvPr>
        </p:nvSpPr>
        <p:spPr>
          <a:xfrm>
            <a:off x="1141413" y="618518"/>
            <a:ext cx="9905998" cy="570202"/>
          </a:xfrm>
        </p:spPr>
        <p:txBody>
          <a:bodyPr>
            <a:normAutofit fontScale="90000"/>
          </a:bodyPr>
          <a:lstStyle/>
          <a:p>
            <a:r>
              <a:rPr lang="nb-NO" altLang="nb-NO" dirty="0" err="1"/>
              <a:t>Inclusive</a:t>
            </a:r>
            <a:r>
              <a:rPr lang="nb-NO" altLang="nb-NO" dirty="0"/>
              <a:t> </a:t>
            </a:r>
            <a:r>
              <a:rPr lang="nb-NO" altLang="nb-NO" dirty="0" err="1"/>
              <a:t>working</a:t>
            </a:r>
            <a:r>
              <a:rPr lang="nb-NO" altLang="nb-NO" dirty="0"/>
              <a:t> </a:t>
            </a:r>
            <a:r>
              <a:rPr lang="nb-NO" altLang="nb-NO" dirty="0" err="1"/>
              <a:t>life</a:t>
            </a:r>
            <a:endParaRPr lang="nb-NO" altLang="nb-NO" dirty="0"/>
          </a:p>
        </p:txBody>
      </p:sp>
    </p:spTree>
    <p:extLst>
      <p:ext uri="{BB962C8B-B14F-4D97-AF65-F5344CB8AC3E}">
        <p14:creationId xmlns:p14="http://schemas.microsoft.com/office/powerpoint/2010/main" val="400296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a:xfrm>
            <a:off x="1141413" y="618518"/>
            <a:ext cx="9905998" cy="1149957"/>
          </a:xfrm>
        </p:spPr>
        <p:txBody>
          <a:bodyPr/>
          <a:lstStyle/>
          <a:p>
            <a:r>
              <a:rPr lang="nb-NO" altLang="nb-NO" dirty="0"/>
              <a:t>World </a:t>
            </a:r>
            <a:r>
              <a:rPr lang="nb-NO" altLang="nb-NO" dirty="0" err="1"/>
              <a:t>Congress</a:t>
            </a:r>
            <a:r>
              <a:rPr lang="nb-NO" altLang="nb-NO" dirty="0"/>
              <a:t> In Edinburgh -2016</a:t>
            </a:r>
          </a:p>
        </p:txBody>
      </p:sp>
      <p:pic>
        <p:nvPicPr>
          <p:cNvPr id="8195" name="Plassholder for innhold 6"/>
          <p:cNvPicPr>
            <a:picLocks noGrp="1" noChangeAspect="1"/>
          </p:cNvPicPr>
          <p:nvPr>
            <p:ph idx="1"/>
          </p:nvPr>
        </p:nvPicPr>
        <p:blipFill>
          <a:blip r:embed="rId2"/>
          <a:srcRect/>
          <a:stretch>
            <a:fillRect/>
          </a:stretch>
        </p:blipFill>
        <p:spPr>
          <a:xfrm>
            <a:off x="3871914" y="1773238"/>
            <a:ext cx="4384675" cy="4470400"/>
          </a:xfrm>
          <a:ln>
            <a:solidFill>
              <a:schemeClr val="accent1">
                <a:lumMod val="75000"/>
              </a:schemeClr>
            </a:solidFill>
          </a:ln>
        </p:spPr>
      </p:pic>
      <p:sp>
        <p:nvSpPr>
          <p:cNvPr id="9220" name="Plassholder for dato 3"/>
          <p:cNvSpPr>
            <a:spLocks noGrp="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E0BDA8CE-384D-495C-8C67-9B1FE1022CA7}" type="datetime1">
              <a:rPr lang="en-GB" altLang="nb-NO" sz="1200"/>
              <a:pPr>
                <a:spcBef>
                  <a:spcPct val="0"/>
                </a:spcBef>
                <a:buClrTx/>
                <a:buSzTx/>
                <a:buFontTx/>
                <a:buNone/>
              </a:pPr>
              <a:t>25/08/2021</a:t>
            </a:fld>
            <a:endParaRPr lang="de-DE" altLang="nb-NO" sz="1200"/>
          </a:p>
        </p:txBody>
      </p:sp>
      <p:sp>
        <p:nvSpPr>
          <p:cNvPr id="9221" name="Plassholder for bunntekst 4"/>
          <p:cNvSpPr>
            <a:spLocks noGrp="1"/>
          </p:cNvSpPr>
          <p:nvPr>
            <p:ph type="ftr" sz="quarter" idx="11"/>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de-DE" altLang="nb-NO" sz="1200"/>
              <a:t>http://www.riglobal.org/</a:t>
            </a:r>
          </a:p>
        </p:txBody>
      </p:sp>
      <p:sp>
        <p:nvSpPr>
          <p:cNvPr id="9222" name="Plassholder for lysbildenummer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6E6F47E-C3B1-479D-A4E7-A84B2F433125}" type="slidenum">
              <a:rPr lang="de-DE" altLang="nb-NO" sz="1200"/>
              <a:pPr>
                <a:spcBef>
                  <a:spcPct val="0"/>
                </a:spcBef>
                <a:buClrTx/>
                <a:buSzTx/>
                <a:buFontTx/>
                <a:buNone/>
              </a:pPr>
              <a:t>4</a:t>
            </a:fld>
            <a:endParaRPr lang="de-DE" altLang="nb-NO" sz="1200"/>
          </a:p>
        </p:txBody>
      </p:sp>
    </p:spTree>
    <p:extLst>
      <p:ext uri="{BB962C8B-B14F-4D97-AF65-F5344CB8AC3E}">
        <p14:creationId xmlns:p14="http://schemas.microsoft.com/office/powerpoint/2010/main" val="346829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Definition </a:t>
            </a:r>
            <a:r>
              <a:rPr lang="nb-NO" dirty="0" err="1"/>
              <a:t>of</a:t>
            </a:r>
            <a:r>
              <a:rPr lang="nb-NO" dirty="0"/>
              <a:t> </a:t>
            </a:r>
            <a:r>
              <a:rPr lang="nb-NO" dirty="0" err="1"/>
              <a:t>working</a:t>
            </a:r>
            <a:r>
              <a:rPr lang="nb-NO" dirty="0"/>
              <a:t> </a:t>
            </a:r>
            <a:r>
              <a:rPr lang="nb-NO" dirty="0" err="1"/>
              <a:t>life</a:t>
            </a:r>
            <a:r>
              <a:rPr lang="nb-NO" dirty="0"/>
              <a:t> , </a:t>
            </a:r>
            <a:r>
              <a:rPr lang="nb-NO" dirty="0" err="1"/>
              <a:t>employment</a:t>
            </a:r>
            <a:br>
              <a:rPr lang="nb-NO" dirty="0"/>
            </a:br>
            <a:r>
              <a:rPr lang="nb-NO" dirty="0"/>
              <a:t>and </a:t>
            </a:r>
            <a:r>
              <a:rPr lang="nb-NO" dirty="0" err="1"/>
              <a:t>self</a:t>
            </a:r>
            <a:r>
              <a:rPr lang="nb-NO" dirty="0"/>
              <a:t> </a:t>
            </a:r>
            <a:r>
              <a:rPr lang="nb-NO" dirty="0" err="1"/>
              <a:t>employment</a:t>
            </a:r>
            <a:endParaRPr lang="nb-NO" dirty="0"/>
          </a:p>
        </p:txBody>
      </p:sp>
      <p:sp>
        <p:nvSpPr>
          <p:cNvPr id="3" name="Plassholder for innhold 2"/>
          <p:cNvSpPr>
            <a:spLocks noGrp="1"/>
          </p:cNvSpPr>
          <p:nvPr>
            <p:ph idx="1"/>
          </p:nvPr>
        </p:nvSpPr>
        <p:spPr/>
        <p:txBody>
          <a:bodyPr/>
          <a:lstStyle/>
          <a:p>
            <a:r>
              <a:rPr lang="nb-NO" dirty="0"/>
              <a:t>«The part </a:t>
            </a:r>
            <a:r>
              <a:rPr lang="nb-NO" dirty="0" err="1"/>
              <a:t>of</a:t>
            </a:r>
            <a:r>
              <a:rPr lang="nb-NO" dirty="0"/>
              <a:t> a </a:t>
            </a:r>
            <a:r>
              <a:rPr lang="nb-NO" dirty="0" err="1"/>
              <a:t>person’s</a:t>
            </a:r>
            <a:r>
              <a:rPr lang="nb-NO" dirty="0"/>
              <a:t> </a:t>
            </a:r>
            <a:r>
              <a:rPr lang="nb-NO" dirty="0" err="1"/>
              <a:t>life</a:t>
            </a:r>
            <a:r>
              <a:rPr lang="nb-NO" dirty="0"/>
              <a:t> </a:t>
            </a:r>
            <a:r>
              <a:rPr lang="nb-NO" dirty="0" err="1"/>
              <a:t>when</a:t>
            </a:r>
            <a:r>
              <a:rPr lang="nb-NO" dirty="0"/>
              <a:t> </a:t>
            </a:r>
            <a:r>
              <a:rPr lang="nb-NO" dirty="0" err="1"/>
              <a:t>they</a:t>
            </a:r>
            <a:r>
              <a:rPr lang="nb-NO" dirty="0"/>
              <a:t> do a </a:t>
            </a:r>
            <a:r>
              <a:rPr lang="nb-NO" dirty="0" err="1"/>
              <a:t>job</a:t>
            </a:r>
            <a:r>
              <a:rPr lang="nb-NO" dirty="0"/>
              <a:t> or </a:t>
            </a:r>
            <a:r>
              <a:rPr lang="nb-NO" dirty="0" err="1"/>
              <a:t>are</a:t>
            </a:r>
            <a:r>
              <a:rPr lang="nb-NO" dirty="0"/>
              <a:t> at </a:t>
            </a:r>
            <a:r>
              <a:rPr lang="nb-NO" dirty="0" err="1"/>
              <a:t>work</a:t>
            </a:r>
            <a:r>
              <a:rPr lang="nb-NO" dirty="0"/>
              <a:t>.»</a:t>
            </a:r>
          </a:p>
          <a:p>
            <a:r>
              <a:rPr lang="nb-NO" dirty="0" err="1"/>
              <a:t>Employment</a:t>
            </a:r>
            <a:r>
              <a:rPr lang="nb-NO" dirty="0"/>
              <a:t> . « The </a:t>
            </a:r>
            <a:r>
              <a:rPr lang="nb-NO" dirty="0" err="1"/>
              <a:t>fact</a:t>
            </a:r>
            <a:r>
              <a:rPr lang="nb-NO" dirty="0"/>
              <a:t> </a:t>
            </a:r>
            <a:r>
              <a:rPr lang="nb-NO" dirty="0" err="1"/>
              <a:t>of</a:t>
            </a:r>
            <a:r>
              <a:rPr lang="nb-NO" dirty="0"/>
              <a:t> </a:t>
            </a:r>
            <a:r>
              <a:rPr lang="nb-NO" dirty="0" err="1"/>
              <a:t>someone</a:t>
            </a:r>
            <a:r>
              <a:rPr lang="nb-NO" dirty="0"/>
              <a:t> </a:t>
            </a:r>
            <a:r>
              <a:rPr lang="nb-NO" dirty="0" err="1"/>
              <a:t>being</a:t>
            </a:r>
            <a:r>
              <a:rPr lang="nb-NO" dirty="0"/>
              <a:t> </a:t>
            </a:r>
            <a:r>
              <a:rPr lang="nb-NO" dirty="0" err="1"/>
              <a:t>paid</a:t>
            </a:r>
            <a:r>
              <a:rPr lang="nb-NO" dirty="0"/>
              <a:t> to </a:t>
            </a:r>
            <a:r>
              <a:rPr lang="nb-NO" dirty="0" err="1"/>
              <a:t>work</a:t>
            </a:r>
            <a:r>
              <a:rPr lang="nb-NO" dirty="0"/>
              <a:t> for a </a:t>
            </a:r>
            <a:r>
              <a:rPr lang="nb-NO" dirty="0" err="1"/>
              <a:t>company</a:t>
            </a:r>
            <a:r>
              <a:rPr lang="nb-NO" dirty="0"/>
              <a:t> or </a:t>
            </a:r>
            <a:r>
              <a:rPr lang="nb-NO" dirty="0" err="1"/>
              <a:t>organization</a:t>
            </a:r>
            <a:r>
              <a:rPr lang="nb-NO" dirty="0"/>
              <a:t>»</a:t>
            </a:r>
          </a:p>
          <a:p>
            <a:r>
              <a:rPr lang="nb-NO" dirty="0" err="1"/>
              <a:t>Self</a:t>
            </a:r>
            <a:r>
              <a:rPr lang="nb-NO" dirty="0"/>
              <a:t> </a:t>
            </a:r>
            <a:r>
              <a:rPr lang="nb-NO" dirty="0" err="1"/>
              <a:t>employment</a:t>
            </a:r>
            <a:r>
              <a:rPr lang="nb-NO" dirty="0"/>
              <a:t> «is a </a:t>
            </a:r>
            <a:r>
              <a:rPr lang="nb-NO" dirty="0" err="1"/>
              <a:t>situation</a:t>
            </a:r>
            <a:r>
              <a:rPr lang="nb-NO" dirty="0"/>
              <a:t> in </a:t>
            </a:r>
            <a:r>
              <a:rPr lang="nb-NO" dirty="0" err="1"/>
              <a:t>which</a:t>
            </a:r>
            <a:r>
              <a:rPr lang="nb-NO" dirty="0"/>
              <a:t> an </a:t>
            </a:r>
            <a:r>
              <a:rPr lang="nb-NO" dirty="0" err="1"/>
              <a:t>individual</a:t>
            </a:r>
            <a:r>
              <a:rPr lang="nb-NO" dirty="0"/>
              <a:t> </a:t>
            </a:r>
            <a:r>
              <a:rPr lang="nb-NO" dirty="0" err="1"/>
              <a:t>works</a:t>
            </a:r>
            <a:r>
              <a:rPr lang="nb-NO" dirty="0"/>
              <a:t> for </a:t>
            </a:r>
            <a:r>
              <a:rPr lang="nb-NO" dirty="0" err="1"/>
              <a:t>himself</a:t>
            </a:r>
            <a:r>
              <a:rPr lang="nb-NO" dirty="0"/>
              <a:t> insted </a:t>
            </a:r>
            <a:r>
              <a:rPr lang="nb-NO" dirty="0" err="1"/>
              <a:t>of</a:t>
            </a:r>
            <a:r>
              <a:rPr lang="nb-NO" dirty="0"/>
              <a:t> </a:t>
            </a:r>
            <a:r>
              <a:rPr lang="nb-NO" dirty="0" err="1"/>
              <a:t>working</a:t>
            </a:r>
            <a:r>
              <a:rPr lang="nb-NO" dirty="0"/>
              <a:t> for an </a:t>
            </a:r>
            <a:r>
              <a:rPr lang="nb-NO" dirty="0" err="1"/>
              <a:t>employer</a:t>
            </a:r>
            <a:r>
              <a:rPr lang="nb-NO" dirty="0"/>
              <a:t> </a:t>
            </a:r>
            <a:r>
              <a:rPr lang="nb-NO" dirty="0" err="1"/>
              <a:t>that</a:t>
            </a:r>
            <a:r>
              <a:rPr lang="nb-NO" dirty="0"/>
              <a:t> </a:t>
            </a:r>
            <a:r>
              <a:rPr lang="nb-NO" dirty="0" err="1"/>
              <a:t>pays</a:t>
            </a:r>
            <a:r>
              <a:rPr lang="nb-NO" dirty="0"/>
              <a:t> a </a:t>
            </a:r>
            <a:r>
              <a:rPr lang="nb-NO" dirty="0" err="1"/>
              <a:t>salary</a:t>
            </a:r>
            <a:r>
              <a:rPr lang="nb-NO" dirty="0"/>
              <a:t>»</a:t>
            </a:r>
          </a:p>
        </p:txBody>
      </p:sp>
    </p:spTree>
    <p:extLst>
      <p:ext uri="{BB962C8B-B14F-4D97-AF65-F5344CB8AC3E}">
        <p14:creationId xmlns:p14="http://schemas.microsoft.com/office/powerpoint/2010/main" val="328485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Unemployment</a:t>
            </a:r>
            <a:r>
              <a:rPr lang="nb-NO" dirty="0"/>
              <a:t> – a global </a:t>
            </a:r>
            <a:r>
              <a:rPr lang="nb-NO" dirty="0" err="1"/>
              <a:t>challenge</a:t>
            </a:r>
            <a:endParaRPr lang="nb-NO" dirty="0"/>
          </a:p>
        </p:txBody>
      </p:sp>
      <p:sp>
        <p:nvSpPr>
          <p:cNvPr id="3" name="Plassholder for innhold 2"/>
          <p:cNvSpPr>
            <a:spLocks noGrp="1"/>
          </p:cNvSpPr>
          <p:nvPr>
            <p:ph idx="1"/>
          </p:nvPr>
        </p:nvSpPr>
        <p:spPr/>
        <p:txBody>
          <a:bodyPr/>
          <a:lstStyle/>
          <a:p>
            <a:r>
              <a:rPr lang="nb-NO" dirty="0" err="1"/>
              <a:t>Difficult</a:t>
            </a:r>
            <a:r>
              <a:rPr lang="nb-NO" dirty="0"/>
              <a:t> to </a:t>
            </a:r>
            <a:r>
              <a:rPr lang="nb-NO" dirty="0" err="1"/>
              <a:t>find</a:t>
            </a:r>
            <a:r>
              <a:rPr lang="nb-NO" dirty="0"/>
              <a:t> </a:t>
            </a:r>
            <a:r>
              <a:rPr lang="nb-NO" dirty="0" err="1"/>
              <a:t>good</a:t>
            </a:r>
            <a:r>
              <a:rPr lang="nb-NO" dirty="0"/>
              <a:t> </a:t>
            </a:r>
            <a:r>
              <a:rPr lang="nb-NO" dirty="0" err="1"/>
              <a:t>statistics</a:t>
            </a:r>
            <a:r>
              <a:rPr lang="nb-NO" dirty="0"/>
              <a:t> </a:t>
            </a:r>
            <a:r>
              <a:rPr lang="nb-NO" dirty="0" err="1"/>
              <a:t>since</a:t>
            </a:r>
            <a:r>
              <a:rPr lang="nb-NO" dirty="0"/>
              <a:t> </a:t>
            </a:r>
            <a:r>
              <a:rPr lang="nb-NO" dirty="0" err="1"/>
              <a:t>differnt</a:t>
            </a:r>
            <a:r>
              <a:rPr lang="nb-NO" dirty="0"/>
              <a:t> </a:t>
            </a:r>
            <a:r>
              <a:rPr lang="nb-NO" dirty="0" err="1"/>
              <a:t>countries</a:t>
            </a:r>
            <a:r>
              <a:rPr lang="nb-NO" dirty="0"/>
              <a:t> </a:t>
            </a:r>
            <a:r>
              <a:rPr lang="nb-NO" dirty="0" err="1"/>
              <a:t>use</a:t>
            </a:r>
            <a:r>
              <a:rPr lang="nb-NO" dirty="0"/>
              <a:t> different </a:t>
            </a:r>
            <a:r>
              <a:rPr lang="nb-NO" dirty="0" err="1"/>
              <a:t>criterias</a:t>
            </a:r>
            <a:r>
              <a:rPr lang="nb-NO" dirty="0"/>
              <a:t> </a:t>
            </a:r>
            <a:r>
              <a:rPr lang="nb-NO" dirty="0" err="1"/>
              <a:t>when</a:t>
            </a:r>
            <a:r>
              <a:rPr lang="nb-NO" dirty="0"/>
              <a:t> </a:t>
            </a:r>
            <a:r>
              <a:rPr lang="nb-NO" dirty="0" err="1"/>
              <a:t>they</a:t>
            </a:r>
            <a:r>
              <a:rPr lang="nb-NO" dirty="0"/>
              <a:t> make </a:t>
            </a:r>
            <a:r>
              <a:rPr lang="nb-NO" dirty="0" err="1"/>
              <a:t>statistic’s</a:t>
            </a:r>
            <a:r>
              <a:rPr lang="nb-NO" dirty="0"/>
              <a:t> </a:t>
            </a:r>
            <a:r>
              <a:rPr lang="nb-NO" dirty="0" err="1"/>
              <a:t>on</a:t>
            </a:r>
            <a:r>
              <a:rPr lang="nb-NO" dirty="0"/>
              <a:t> </a:t>
            </a:r>
            <a:r>
              <a:rPr lang="nb-NO" dirty="0" err="1"/>
              <a:t>this</a:t>
            </a:r>
            <a:r>
              <a:rPr lang="nb-NO" dirty="0"/>
              <a:t> </a:t>
            </a:r>
            <a:r>
              <a:rPr lang="nb-NO" dirty="0" err="1"/>
              <a:t>issue</a:t>
            </a:r>
            <a:r>
              <a:rPr lang="nb-NO" dirty="0"/>
              <a:t>.</a:t>
            </a:r>
          </a:p>
          <a:p>
            <a:r>
              <a:rPr lang="nb-NO" dirty="0" err="1"/>
              <a:t>But</a:t>
            </a:r>
            <a:r>
              <a:rPr lang="nb-NO" dirty="0"/>
              <a:t> </a:t>
            </a:r>
            <a:r>
              <a:rPr lang="nb-NO" dirty="0" err="1"/>
              <a:t>marginalized</a:t>
            </a:r>
            <a:r>
              <a:rPr lang="nb-NO" dirty="0"/>
              <a:t> </a:t>
            </a:r>
            <a:r>
              <a:rPr lang="nb-NO" dirty="0" err="1"/>
              <a:t>groups</a:t>
            </a:r>
            <a:r>
              <a:rPr lang="nb-NO" dirty="0"/>
              <a:t> have </a:t>
            </a:r>
            <a:r>
              <a:rPr lang="nb-NO" dirty="0" err="1"/>
              <a:t>greater</a:t>
            </a:r>
            <a:r>
              <a:rPr lang="nb-NO" dirty="0"/>
              <a:t> </a:t>
            </a:r>
            <a:r>
              <a:rPr lang="nb-NO" dirty="0" err="1"/>
              <a:t>difficulties</a:t>
            </a:r>
            <a:r>
              <a:rPr lang="nb-NO" dirty="0"/>
              <a:t> to </a:t>
            </a:r>
            <a:r>
              <a:rPr lang="nb-NO" dirty="0" err="1"/>
              <a:t>enter</a:t>
            </a:r>
            <a:r>
              <a:rPr lang="nb-NO" dirty="0"/>
              <a:t> </a:t>
            </a:r>
            <a:r>
              <a:rPr lang="nb-NO" dirty="0" err="1"/>
              <a:t>into</a:t>
            </a:r>
            <a:r>
              <a:rPr lang="nb-NO" dirty="0"/>
              <a:t> </a:t>
            </a:r>
            <a:r>
              <a:rPr lang="nb-NO" dirty="0" err="1"/>
              <a:t>the</a:t>
            </a:r>
            <a:r>
              <a:rPr lang="nb-NO" dirty="0"/>
              <a:t> </a:t>
            </a:r>
            <a:r>
              <a:rPr lang="nb-NO" dirty="0" err="1"/>
              <a:t>workforce</a:t>
            </a:r>
            <a:endParaRPr lang="nb-NO" dirty="0"/>
          </a:p>
          <a:p>
            <a:r>
              <a:rPr lang="nb-NO" dirty="0" err="1"/>
              <a:t>Among</a:t>
            </a:r>
            <a:r>
              <a:rPr lang="nb-NO" dirty="0"/>
              <a:t> </a:t>
            </a:r>
            <a:r>
              <a:rPr lang="nb-NO" dirty="0" err="1"/>
              <a:t>these</a:t>
            </a:r>
            <a:r>
              <a:rPr lang="nb-NO" dirty="0"/>
              <a:t> </a:t>
            </a:r>
            <a:r>
              <a:rPr lang="nb-NO" dirty="0" err="1"/>
              <a:t>marginalized</a:t>
            </a:r>
            <a:r>
              <a:rPr lang="nb-NO" dirty="0"/>
              <a:t> </a:t>
            </a:r>
            <a:r>
              <a:rPr lang="nb-NO" dirty="0" err="1"/>
              <a:t>groups</a:t>
            </a:r>
            <a:r>
              <a:rPr lang="nb-NO" dirty="0"/>
              <a:t> </a:t>
            </a:r>
            <a:r>
              <a:rPr lang="nb-NO" dirty="0" err="1"/>
              <a:t>we</a:t>
            </a:r>
            <a:r>
              <a:rPr lang="nb-NO" dirty="0"/>
              <a:t> </a:t>
            </a:r>
            <a:r>
              <a:rPr lang="nb-NO" dirty="0" err="1"/>
              <a:t>find</a:t>
            </a:r>
            <a:r>
              <a:rPr lang="nb-NO" dirty="0"/>
              <a:t> </a:t>
            </a:r>
            <a:r>
              <a:rPr lang="nb-NO" dirty="0" err="1"/>
              <a:t>PwDs</a:t>
            </a:r>
            <a:r>
              <a:rPr lang="nb-NO" dirty="0"/>
              <a:t>, </a:t>
            </a:r>
            <a:r>
              <a:rPr lang="nb-NO" dirty="0" err="1"/>
              <a:t>indigenous</a:t>
            </a:r>
            <a:r>
              <a:rPr lang="nb-NO" dirty="0"/>
              <a:t> </a:t>
            </a:r>
            <a:r>
              <a:rPr lang="nb-NO" dirty="0" err="1"/>
              <a:t>peoples</a:t>
            </a:r>
            <a:r>
              <a:rPr lang="nb-NO" dirty="0"/>
              <a:t>, </a:t>
            </a:r>
            <a:r>
              <a:rPr lang="nb-NO" dirty="0" err="1"/>
              <a:t>refugees</a:t>
            </a:r>
            <a:r>
              <a:rPr lang="nb-NO" dirty="0"/>
              <a:t>, </a:t>
            </a:r>
            <a:r>
              <a:rPr lang="nb-NO" dirty="0" err="1"/>
              <a:t>imigrants</a:t>
            </a:r>
            <a:r>
              <a:rPr lang="nb-NO" dirty="0"/>
              <a:t> and </a:t>
            </a:r>
            <a:r>
              <a:rPr lang="nb-NO" dirty="0" err="1"/>
              <a:t>others</a:t>
            </a:r>
            <a:endParaRPr lang="nb-NO" dirty="0"/>
          </a:p>
        </p:txBody>
      </p:sp>
    </p:spTree>
    <p:extLst>
      <p:ext uri="{BB962C8B-B14F-4D97-AF65-F5344CB8AC3E}">
        <p14:creationId xmlns:p14="http://schemas.microsoft.com/office/powerpoint/2010/main" val="184583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How to </a:t>
            </a:r>
            <a:r>
              <a:rPr lang="nb-NO" dirty="0" err="1"/>
              <a:t>enter</a:t>
            </a:r>
            <a:r>
              <a:rPr lang="nb-NO" dirty="0"/>
              <a:t> </a:t>
            </a:r>
            <a:r>
              <a:rPr lang="nb-NO" dirty="0" err="1"/>
              <a:t>the</a:t>
            </a:r>
            <a:r>
              <a:rPr lang="nb-NO" dirty="0"/>
              <a:t> </a:t>
            </a:r>
            <a:r>
              <a:rPr lang="nb-NO" dirty="0" err="1"/>
              <a:t>working</a:t>
            </a:r>
            <a:r>
              <a:rPr lang="nb-NO" dirty="0"/>
              <a:t> </a:t>
            </a:r>
            <a:r>
              <a:rPr lang="nb-NO" dirty="0" err="1"/>
              <a:t>life</a:t>
            </a:r>
            <a:r>
              <a:rPr lang="nb-NO" dirty="0"/>
              <a:t> </a:t>
            </a:r>
          </a:p>
        </p:txBody>
      </p:sp>
      <p:sp>
        <p:nvSpPr>
          <p:cNvPr id="3" name="Plassholder for innhold 2"/>
          <p:cNvSpPr>
            <a:spLocks noGrp="1"/>
          </p:cNvSpPr>
          <p:nvPr>
            <p:ph idx="1"/>
          </p:nvPr>
        </p:nvSpPr>
        <p:spPr/>
        <p:txBody>
          <a:bodyPr/>
          <a:lstStyle/>
          <a:p>
            <a:r>
              <a:rPr lang="nb-NO" dirty="0" err="1"/>
              <a:t>Employment</a:t>
            </a:r>
            <a:r>
              <a:rPr lang="nb-NO" dirty="0"/>
              <a:t> in </a:t>
            </a:r>
            <a:r>
              <a:rPr lang="nb-NO" dirty="0" err="1"/>
              <a:t>the</a:t>
            </a:r>
            <a:r>
              <a:rPr lang="nb-NO" dirty="0"/>
              <a:t> «normal» </a:t>
            </a:r>
            <a:r>
              <a:rPr lang="nb-NO" dirty="0" err="1"/>
              <a:t>workforce</a:t>
            </a:r>
            <a:endParaRPr lang="nb-NO" dirty="0"/>
          </a:p>
          <a:p>
            <a:r>
              <a:rPr lang="nb-NO" dirty="0" err="1"/>
              <a:t>Self</a:t>
            </a:r>
            <a:r>
              <a:rPr lang="nb-NO" dirty="0"/>
              <a:t> </a:t>
            </a:r>
            <a:r>
              <a:rPr lang="nb-NO" dirty="0" err="1"/>
              <a:t>employment</a:t>
            </a:r>
            <a:endParaRPr lang="nb-NO" dirty="0"/>
          </a:p>
          <a:p>
            <a:r>
              <a:rPr lang="nb-NO" dirty="0" err="1"/>
              <a:t>Supported</a:t>
            </a:r>
            <a:r>
              <a:rPr lang="nb-NO" dirty="0"/>
              <a:t> </a:t>
            </a:r>
            <a:r>
              <a:rPr lang="nb-NO" dirty="0" err="1"/>
              <a:t>employment</a:t>
            </a:r>
            <a:r>
              <a:rPr lang="nb-NO" dirty="0"/>
              <a:t> ( </a:t>
            </a:r>
            <a:r>
              <a:rPr lang="nb-NO" dirty="0" err="1"/>
              <a:t>Individual</a:t>
            </a:r>
            <a:r>
              <a:rPr lang="nb-NO" dirty="0"/>
              <a:t> </a:t>
            </a:r>
            <a:r>
              <a:rPr lang="nb-NO" dirty="0" err="1"/>
              <a:t>Placement</a:t>
            </a:r>
            <a:r>
              <a:rPr lang="nb-NO" dirty="0"/>
              <a:t> and Support ( IPS))- US and Canada in </a:t>
            </a:r>
            <a:r>
              <a:rPr lang="nb-NO" dirty="0" err="1"/>
              <a:t>the</a:t>
            </a:r>
            <a:r>
              <a:rPr lang="nb-NO" dirty="0"/>
              <a:t> 80th´s</a:t>
            </a:r>
          </a:p>
          <a:p>
            <a:r>
              <a:rPr lang="nb-NO" dirty="0" err="1"/>
              <a:t>Sheltered</a:t>
            </a:r>
            <a:r>
              <a:rPr lang="nb-NO" dirty="0"/>
              <a:t> workshops</a:t>
            </a:r>
          </a:p>
        </p:txBody>
      </p:sp>
    </p:spTree>
    <p:extLst>
      <p:ext uri="{BB962C8B-B14F-4D97-AF65-F5344CB8AC3E}">
        <p14:creationId xmlns:p14="http://schemas.microsoft.com/office/powerpoint/2010/main" val="221520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C0FBB-51BC-3441-BAA5-1657FD5621FE}"/>
              </a:ext>
            </a:extLst>
          </p:cNvPr>
          <p:cNvSpPr>
            <a:spLocks noGrp="1"/>
          </p:cNvSpPr>
          <p:nvPr>
            <p:ph type="title"/>
          </p:nvPr>
        </p:nvSpPr>
        <p:spPr/>
        <p:txBody>
          <a:bodyPr/>
          <a:lstStyle/>
          <a:p>
            <a:r>
              <a:rPr lang="nb-NO" dirty="0" err="1"/>
              <a:t>Work</a:t>
            </a:r>
            <a:r>
              <a:rPr lang="nb-NO" dirty="0"/>
              <a:t> and </a:t>
            </a:r>
            <a:r>
              <a:rPr lang="nb-NO" dirty="0" err="1"/>
              <a:t>employment</a:t>
            </a:r>
            <a:r>
              <a:rPr lang="nb-NO" dirty="0"/>
              <a:t> ( </a:t>
            </a:r>
            <a:r>
              <a:rPr lang="nb-NO" dirty="0" err="1"/>
              <a:t>pWds</a:t>
            </a:r>
            <a:r>
              <a:rPr lang="nb-NO" dirty="0"/>
              <a:t> )</a:t>
            </a:r>
          </a:p>
        </p:txBody>
      </p:sp>
      <p:sp>
        <p:nvSpPr>
          <p:cNvPr id="3" name="Plassholder for innhold 2">
            <a:extLst>
              <a:ext uri="{FF2B5EF4-FFF2-40B4-BE49-F238E27FC236}">
                <a16:creationId xmlns:a16="http://schemas.microsoft.com/office/drawing/2014/main" id="{F10CA357-B715-9045-BC9F-7B201D7E95D3}"/>
              </a:ext>
            </a:extLst>
          </p:cNvPr>
          <p:cNvSpPr>
            <a:spLocks noGrp="1"/>
          </p:cNvSpPr>
          <p:nvPr>
            <p:ph idx="1"/>
          </p:nvPr>
        </p:nvSpPr>
        <p:spPr/>
        <p:txBody>
          <a:bodyPr/>
          <a:lstStyle/>
          <a:p>
            <a:r>
              <a:rPr lang="nb-NO" dirty="0"/>
              <a:t>In Scandinavia – </a:t>
            </a:r>
            <a:r>
              <a:rPr lang="nb-NO" dirty="0" err="1"/>
              <a:t>about</a:t>
            </a:r>
            <a:r>
              <a:rPr lang="nb-NO" dirty="0"/>
              <a:t> 45-50 % </a:t>
            </a:r>
            <a:r>
              <a:rPr lang="nb-NO" dirty="0" err="1"/>
              <a:t>of</a:t>
            </a:r>
            <a:r>
              <a:rPr lang="nb-NO" dirty="0"/>
              <a:t> </a:t>
            </a:r>
            <a:r>
              <a:rPr lang="nb-NO" dirty="0" err="1"/>
              <a:t>PwD</a:t>
            </a:r>
            <a:r>
              <a:rPr lang="nb-NO" dirty="0"/>
              <a:t> </a:t>
            </a:r>
            <a:r>
              <a:rPr lang="nb-NO" dirty="0" err="1"/>
              <a:t>are</a:t>
            </a:r>
            <a:r>
              <a:rPr lang="nb-NO" dirty="0"/>
              <a:t> in the </a:t>
            </a:r>
            <a:r>
              <a:rPr lang="nb-NO" dirty="0" err="1"/>
              <a:t>workforce</a:t>
            </a:r>
            <a:endParaRPr lang="nb-NO" dirty="0"/>
          </a:p>
          <a:p>
            <a:r>
              <a:rPr lang="nb-NO" dirty="0"/>
              <a:t>In Asia – </a:t>
            </a:r>
            <a:r>
              <a:rPr lang="nb-NO" dirty="0" err="1"/>
              <a:t>about</a:t>
            </a:r>
            <a:r>
              <a:rPr lang="nb-NO" dirty="0"/>
              <a:t>  10- 20% of PwD are </a:t>
            </a:r>
            <a:r>
              <a:rPr lang="nb-NO" dirty="0" err="1"/>
              <a:t>working</a:t>
            </a:r>
            <a:endParaRPr lang="nb-NO" dirty="0"/>
          </a:p>
          <a:p>
            <a:r>
              <a:rPr lang="nb-NO" dirty="0" err="1"/>
              <a:t>Lack</a:t>
            </a:r>
            <a:r>
              <a:rPr lang="nb-NO" dirty="0"/>
              <a:t> of </a:t>
            </a:r>
            <a:r>
              <a:rPr lang="nb-NO" dirty="0" err="1"/>
              <a:t>inclusive</a:t>
            </a:r>
            <a:r>
              <a:rPr lang="nb-NO" dirty="0"/>
              <a:t> </a:t>
            </a:r>
            <a:r>
              <a:rPr lang="nb-NO" dirty="0" err="1"/>
              <a:t>education</a:t>
            </a:r>
            <a:endParaRPr lang="nb-NO" dirty="0"/>
          </a:p>
          <a:p>
            <a:r>
              <a:rPr lang="nb-NO" dirty="0" err="1"/>
              <a:t>Lack</a:t>
            </a:r>
            <a:r>
              <a:rPr lang="nb-NO" dirty="0"/>
              <a:t> of Universal Design – </a:t>
            </a:r>
            <a:r>
              <a:rPr lang="nb-NO" dirty="0" err="1"/>
              <a:t>lack</a:t>
            </a:r>
            <a:r>
              <a:rPr lang="nb-NO" dirty="0"/>
              <a:t> of </a:t>
            </a:r>
            <a:r>
              <a:rPr lang="nb-NO" dirty="0" err="1"/>
              <a:t>accessible</a:t>
            </a:r>
            <a:r>
              <a:rPr lang="nb-NO" dirty="0"/>
              <a:t> transport- and </a:t>
            </a:r>
            <a:r>
              <a:rPr lang="nb-NO" dirty="0" err="1"/>
              <a:t>workplaces</a:t>
            </a:r>
            <a:endParaRPr lang="nb-NO" dirty="0"/>
          </a:p>
          <a:p>
            <a:r>
              <a:rPr lang="nb-NO" dirty="0"/>
              <a:t>To </a:t>
            </a:r>
            <a:r>
              <a:rPr lang="nb-NO" dirty="0" err="1"/>
              <a:t>much</a:t>
            </a:r>
            <a:r>
              <a:rPr lang="nb-NO" dirty="0"/>
              <a:t> </a:t>
            </a:r>
            <a:r>
              <a:rPr lang="nb-NO" dirty="0" err="1"/>
              <a:t>focus</a:t>
            </a:r>
            <a:r>
              <a:rPr lang="nb-NO" dirty="0"/>
              <a:t> on </a:t>
            </a:r>
            <a:r>
              <a:rPr lang="nb-NO" dirty="0" err="1"/>
              <a:t>Disability</a:t>
            </a:r>
            <a:r>
              <a:rPr lang="nb-NO" dirty="0"/>
              <a:t> </a:t>
            </a:r>
            <a:r>
              <a:rPr lang="nb-NO" dirty="0" err="1"/>
              <a:t>instead</a:t>
            </a:r>
            <a:r>
              <a:rPr lang="nb-NO" dirty="0"/>
              <a:t> of </a:t>
            </a:r>
            <a:r>
              <a:rPr lang="nb-NO" dirty="0" err="1"/>
              <a:t>Ability</a:t>
            </a:r>
            <a:endParaRPr lang="nb-NO" dirty="0"/>
          </a:p>
          <a:p>
            <a:r>
              <a:rPr lang="nb-NO" dirty="0" err="1"/>
              <a:t>Quotas</a:t>
            </a:r>
            <a:r>
              <a:rPr lang="nb-NO" dirty="0"/>
              <a:t> in </a:t>
            </a:r>
            <a:r>
              <a:rPr lang="nb-NO" dirty="0" err="1"/>
              <a:t>some</a:t>
            </a:r>
            <a:r>
              <a:rPr lang="nb-NO" dirty="0"/>
              <a:t> </a:t>
            </a:r>
            <a:r>
              <a:rPr lang="nb-NO" dirty="0" err="1"/>
              <a:t>countries</a:t>
            </a:r>
            <a:endParaRPr lang="nb-NO" dirty="0"/>
          </a:p>
        </p:txBody>
      </p:sp>
    </p:spTree>
    <p:extLst>
      <p:ext uri="{BB962C8B-B14F-4D97-AF65-F5344CB8AC3E}">
        <p14:creationId xmlns:p14="http://schemas.microsoft.com/office/powerpoint/2010/main" val="310323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Quotas</a:t>
            </a:r>
            <a:r>
              <a:rPr lang="nb-NO" dirty="0"/>
              <a:t> – </a:t>
            </a:r>
            <a:r>
              <a:rPr lang="nb-NO" dirty="0" err="1"/>
              <a:t>Pros</a:t>
            </a:r>
            <a:r>
              <a:rPr lang="nb-NO" dirty="0"/>
              <a:t> and </a:t>
            </a:r>
            <a:r>
              <a:rPr lang="nb-NO" dirty="0" err="1"/>
              <a:t>contras</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a:t>Research from </a:t>
            </a:r>
            <a:r>
              <a:rPr lang="nb-NO" dirty="0" err="1"/>
              <a:t>several</a:t>
            </a:r>
            <a:r>
              <a:rPr lang="nb-NO" dirty="0"/>
              <a:t> European </a:t>
            </a:r>
            <a:r>
              <a:rPr lang="nb-NO" dirty="0" err="1"/>
              <a:t>countries</a:t>
            </a:r>
            <a:r>
              <a:rPr lang="nb-NO" dirty="0"/>
              <a:t> </a:t>
            </a:r>
            <a:r>
              <a:rPr lang="nb-NO" dirty="0" err="1"/>
              <a:t>carried</a:t>
            </a:r>
            <a:r>
              <a:rPr lang="nb-NO" dirty="0"/>
              <a:t> </a:t>
            </a:r>
            <a:r>
              <a:rPr lang="nb-NO" dirty="0" err="1"/>
              <a:t>out</a:t>
            </a:r>
            <a:r>
              <a:rPr lang="nb-NO" dirty="0"/>
              <a:t> by dr. Birgitte von </a:t>
            </a:r>
            <a:r>
              <a:rPr lang="nb-NO" dirty="0" err="1"/>
              <a:t>Lierop</a:t>
            </a:r>
            <a:r>
              <a:rPr lang="nb-NO" dirty="0"/>
              <a:t> from Holland shows </a:t>
            </a:r>
            <a:r>
              <a:rPr lang="nb-NO" dirty="0" err="1"/>
              <a:t>that</a:t>
            </a:r>
            <a:r>
              <a:rPr lang="nb-NO" dirty="0"/>
              <a:t> </a:t>
            </a:r>
            <a:r>
              <a:rPr lang="nb-NO" dirty="0" err="1"/>
              <a:t>quotas</a:t>
            </a:r>
            <a:r>
              <a:rPr lang="nb-NO" dirty="0"/>
              <a:t> </a:t>
            </a:r>
            <a:r>
              <a:rPr lang="nb-NO" dirty="0" err="1"/>
              <a:t>can</a:t>
            </a:r>
            <a:r>
              <a:rPr lang="nb-NO" dirty="0"/>
              <a:t> be </a:t>
            </a:r>
            <a:r>
              <a:rPr lang="nb-NO" dirty="0" err="1"/>
              <a:t>effective</a:t>
            </a:r>
            <a:r>
              <a:rPr lang="nb-NO" dirty="0"/>
              <a:t>:</a:t>
            </a:r>
          </a:p>
          <a:p>
            <a:r>
              <a:rPr lang="nb-NO" dirty="0" err="1"/>
              <a:t>But</a:t>
            </a:r>
            <a:r>
              <a:rPr lang="nb-NO" dirty="0"/>
              <a:t> it is </a:t>
            </a:r>
            <a:r>
              <a:rPr lang="nb-NO" dirty="0" err="1"/>
              <a:t>on</a:t>
            </a:r>
            <a:r>
              <a:rPr lang="nb-NO" dirty="0"/>
              <a:t> </a:t>
            </a:r>
            <a:r>
              <a:rPr lang="nb-NO" dirty="0" err="1"/>
              <a:t>the</a:t>
            </a:r>
            <a:r>
              <a:rPr lang="nb-NO" dirty="0"/>
              <a:t> </a:t>
            </a:r>
            <a:r>
              <a:rPr lang="nb-NO" dirty="0" err="1"/>
              <a:t>condition</a:t>
            </a:r>
            <a:r>
              <a:rPr lang="nb-NO" dirty="0"/>
              <a:t> </a:t>
            </a:r>
            <a:r>
              <a:rPr lang="nb-NO" dirty="0" err="1"/>
              <a:t>that</a:t>
            </a:r>
            <a:r>
              <a:rPr lang="nb-NO" dirty="0"/>
              <a:t> </a:t>
            </a:r>
            <a:r>
              <a:rPr lang="nb-NO" dirty="0" err="1"/>
              <a:t>the</a:t>
            </a:r>
            <a:r>
              <a:rPr lang="nb-NO" dirty="0"/>
              <a:t> </a:t>
            </a:r>
            <a:r>
              <a:rPr lang="nb-NO" dirty="0" err="1"/>
              <a:t>working</a:t>
            </a:r>
            <a:r>
              <a:rPr lang="nb-NO" dirty="0"/>
              <a:t> </a:t>
            </a:r>
            <a:r>
              <a:rPr lang="nb-NO" dirty="0" err="1"/>
              <a:t>agencies</a:t>
            </a:r>
            <a:r>
              <a:rPr lang="nb-NO" dirty="0"/>
              <a:t> </a:t>
            </a:r>
            <a:r>
              <a:rPr lang="nb-NO" dirty="0" err="1"/>
              <a:t>respect</a:t>
            </a:r>
            <a:r>
              <a:rPr lang="nb-NO" dirty="0"/>
              <a:t> </a:t>
            </a:r>
            <a:r>
              <a:rPr lang="nb-NO" dirty="0" err="1"/>
              <a:t>the</a:t>
            </a:r>
            <a:r>
              <a:rPr lang="nb-NO" dirty="0"/>
              <a:t> </a:t>
            </a:r>
            <a:r>
              <a:rPr lang="nb-NO" dirty="0" err="1"/>
              <a:t>employers</a:t>
            </a:r>
            <a:r>
              <a:rPr lang="nb-NO" dirty="0"/>
              <a:t> </a:t>
            </a:r>
            <a:r>
              <a:rPr lang="nb-NO" dirty="0" err="1"/>
              <a:t>need</a:t>
            </a:r>
            <a:r>
              <a:rPr lang="nb-NO" dirty="0"/>
              <a:t> to </a:t>
            </a:r>
            <a:r>
              <a:rPr lang="nb-NO" dirty="0" err="1"/>
              <a:t>get</a:t>
            </a:r>
            <a:r>
              <a:rPr lang="nb-NO" dirty="0"/>
              <a:t> support in </a:t>
            </a:r>
            <a:r>
              <a:rPr lang="nb-NO" dirty="0" err="1"/>
              <a:t>adaption</a:t>
            </a:r>
            <a:r>
              <a:rPr lang="nb-NO" dirty="0"/>
              <a:t> </a:t>
            </a:r>
            <a:r>
              <a:rPr lang="nb-NO" dirty="0" err="1"/>
              <a:t>of</a:t>
            </a:r>
            <a:r>
              <a:rPr lang="nb-NO" dirty="0"/>
              <a:t> </a:t>
            </a:r>
            <a:r>
              <a:rPr lang="nb-NO" dirty="0" err="1"/>
              <a:t>the</a:t>
            </a:r>
            <a:r>
              <a:rPr lang="nb-NO" dirty="0"/>
              <a:t> </a:t>
            </a:r>
            <a:r>
              <a:rPr lang="nb-NO" dirty="0" err="1"/>
              <a:t>working</a:t>
            </a:r>
            <a:r>
              <a:rPr lang="nb-NO" dirty="0"/>
              <a:t> </a:t>
            </a:r>
            <a:r>
              <a:rPr lang="nb-NO" dirty="0" err="1"/>
              <a:t>place</a:t>
            </a:r>
            <a:r>
              <a:rPr lang="nb-NO" dirty="0"/>
              <a:t> and </a:t>
            </a:r>
            <a:r>
              <a:rPr lang="nb-NO" dirty="0" err="1"/>
              <a:t>follow</a:t>
            </a:r>
            <a:r>
              <a:rPr lang="nb-NO" dirty="0"/>
              <a:t> </a:t>
            </a:r>
            <a:r>
              <a:rPr lang="nb-NO" dirty="0" err="1"/>
              <a:t>ups</a:t>
            </a:r>
            <a:r>
              <a:rPr lang="nb-NO" dirty="0"/>
              <a:t> </a:t>
            </a:r>
            <a:r>
              <a:rPr lang="nb-NO" dirty="0" err="1"/>
              <a:t>additional</a:t>
            </a:r>
            <a:r>
              <a:rPr lang="nb-NO" dirty="0"/>
              <a:t> to </a:t>
            </a:r>
            <a:r>
              <a:rPr lang="nb-NO" dirty="0" err="1"/>
              <a:t>financial</a:t>
            </a:r>
            <a:r>
              <a:rPr lang="nb-NO" dirty="0"/>
              <a:t> </a:t>
            </a:r>
            <a:r>
              <a:rPr lang="nb-NO" dirty="0" err="1"/>
              <a:t>compensation</a:t>
            </a:r>
            <a:r>
              <a:rPr lang="nb-NO" dirty="0"/>
              <a:t> for </a:t>
            </a:r>
            <a:r>
              <a:rPr lang="nb-NO" dirty="0" err="1"/>
              <a:t>indivdual</a:t>
            </a:r>
            <a:r>
              <a:rPr lang="nb-NO" dirty="0"/>
              <a:t> </a:t>
            </a:r>
            <a:r>
              <a:rPr lang="nb-NO" dirty="0" err="1"/>
              <a:t>lack</a:t>
            </a:r>
            <a:r>
              <a:rPr lang="nb-NO" dirty="0"/>
              <a:t> </a:t>
            </a:r>
            <a:r>
              <a:rPr lang="nb-NO" dirty="0" err="1"/>
              <a:t>of</a:t>
            </a:r>
            <a:r>
              <a:rPr lang="nb-NO" dirty="0"/>
              <a:t> </a:t>
            </a:r>
            <a:r>
              <a:rPr lang="nb-NO" dirty="0" err="1"/>
              <a:t>productivity</a:t>
            </a:r>
            <a:r>
              <a:rPr lang="nb-NO" dirty="0"/>
              <a:t> by </a:t>
            </a:r>
            <a:r>
              <a:rPr lang="nb-NO" dirty="0" err="1"/>
              <a:t>the</a:t>
            </a:r>
            <a:r>
              <a:rPr lang="nb-NO" dirty="0"/>
              <a:t> </a:t>
            </a:r>
            <a:r>
              <a:rPr lang="nb-NO" dirty="0" err="1"/>
              <a:t>employee</a:t>
            </a:r>
            <a:r>
              <a:rPr lang="nb-NO" dirty="0"/>
              <a:t>.</a:t>
            </a:r>
          </a:p>
          <a:p>
            <a:r>
              <a:rPr lang="nb-NO" dirty="0"/>
              <a:t>The </a:t>
            </a:r>
            <a:r>
              <a:rPr lang="nb-NO" dirty="0" err="1"/>
              <a:t>example</a:t>
            </a:r>
            <a:r>
              <a:rPr lang="nb-NO" dirty="0"/>
              <a:t> from </a:t>
            </a:r>
            <a:r>
              <a:rPr lang="nb-NO" dirty="0" err="1"/>
              <a:t>Netherlands</a:t>
            </a:r>
            <a:r>
              <a:rPr lang="nb-NO" dirty="0"/>
              <a:t> ( </a:t>
            </a:r>
            <a:r>
              <a:rPr lang="nb-NO" dirty="0" err="1"/>
              <a:t>set</a:t>
            </a:r>
            <a:r>
              <a:rPr lang="nb-NO" dirty="0"/>
              <a:t> a </a:t>
            </a:r>
            <a:r>
              <a:rPr lang="nb-NO" dirty="0" err="1"/>
              <a:t>political</a:t>
            </a:r>
            <a:r>
              <a:rPr lang="nb-NO" dirty="0"/>
              <a:t> goal for </a:t>
            </a:r>
            <a:r>
              <a:rPr lang="nb-NO" dirty="0" err="1"/>
              <a:t>the</a:t>
            </a:r>
            <a:r>
              <a:rPr lang="nb-NO" dirty="0"/>
              <a:t> </a:t>
            </a:r>
            <a:r>
              <a:rPr lang="nb-NO" dirty="0" err="1"/>
              <a:t>employers</a:t>
            </a:r>
            <a:r>
              <a:rPr lang="nb-NO" dirty="0"/>
              <a:t> </a:t>
            </a:r>
            <a:r>
              <a:rPr lang="nb-NO" dirty="0" err="1"/>
              <a:t>within</a:t>
            </a:r>
            <a:r>
              <a:rPr lang="nb-NO" dirty="0"/>
              <a:t> a time limit – </a:t>
            </a:r>
            <a:r>
              <a:rPr lang="nb-NO" dirty="0" err="1"/>
              <a:t>if</a:t>
            </a:r>
            <a:r>
              <a:rPr lang="nb-NO" dirty="0"/>
              <a:t> not </a:t>
            </a:r>
            <a:r>
              <a:rPr lang="nb-NO" dirty="0" err="1"/>
              <a:t>reached</a:t>
            </a:r>
            <a:r>
              <a:rPr lang="nb-NO" dirty="0"/>
              <a:t> – </a:t>
            </a:r>
            <a:r>
              <a:rPr lang="nb-NO" dirty="0" err="1"/>
              <a:t>the</a:t>
            </a:r>
            <a:r>
              <a:rPr lang="nb-NO" dirty="0"/>
              <a:t> </a:t>
            </a:r>
            <a:r>
              <a:rPr lang="nb-NO" dirty="0" err="1"/>
              <a:t>result</a:t>
            </a:r>
            <a:r>
              <a:rPr lang="nb-NO" dirty="0"/>
              <a:t> is a </a:t>
            </a:r>
            <a:r>
              <a:rPr lang="nb-NO" dirty="0" err="1"/>
              <a:t>quota</a:t>
            </a:r>
            <a:r>
              <a:rPr lang="nb-NO" dirty="0"/>
              <a:t> system  ( in </a:t>
            </a:r>
            <a:r>
              <a:rPr lang="nb-NO" dirty="0" err="1"/>
              <a:t>place</a:t>
            </a:r>
            <a:r>
              <a:rPr lang="nb-NO" dirty="0"/>
              <a:t> in </a:t>
            </a:r>
            <a:r>
              <a:rPr lang="nb-NO" dirty="0" err="1"/>
              <a:t>public</a:t>
            </a:r>
            <a:r>
              <a:rPr lang="nb-NO" dirty="0"/>
              <a:t> </a:t>
            </a:r>
            <a:r>
              <a:rPr lang="nb-NO" dirty="0" err="1"/>
              <a:t>sector</a:t>
            </a:r>
            <a:r>
              <a:rPr lang="nb-NO" dirty="0"/>
              <a:t> )</a:t>
            </a:r>
          </a:p>
          <a:p>
            <a:r>
              <a:rPr lang="nb-NO" dirty="0"/>
              <a:t>84 </a:t>
            </a:r>
            <a:r>
              <a:rPr lang="nb-NO" dirty="0" err="1"/>
              <a:t>countries</a:t>
            </a:r>
            <a:r>
              <a:rPr lang="nb-NO" dirty="0"/>
              <a:t> </a:t>
            </a:r>
            <a:r>
              <a:rPr lang="nb-NO" dirty="0" err="1"/>
              <a:t>world</a:t>
            </a:r>
            <a:r>
              <a:rPr lang="nb-NO" dirty="0"/>
              <a:t> </a:t>
            </a:r>
            <a:r>
              <a:rPr lang="nb-NO" dirty="0" err="1"/>
              <a:t>wide</a:t>
            </a:r>
            <a:r>
              <a:rPr lang="nb-NO" dirty="0"/>
              <a:t> has a </a:t>
            </a:r>
            <a:r>
              <a:rPr lang="nb-NO" dirty="0" err="1"/>
              <a:t>quota</a:t>
            </a:r>
            <a:r>
              <a:rPr lang="nb-NO" dirty="0"/>
              <a:t> system in </a:t>
            </a:r>
            <a:r>
              <a:rPr lang="nb-NO" dirty="0" err="1"/>
              <a:t>their</a:t>
            </a:r>
            <a:r>
              <a:rPr lang="nb-NO" dirty="0"/>
              <a:t> </a:t>
            </a:r>
            <a:r>
              <a:rPr lang="nb-NO" dirty="0" err="1"/>
              <a:t>national</a:t>
            </a:r>
            <a:r>
              <a:rPr lang="nb-NO" dirty="0"/>
              <a:t> </a:t>
            </a:r>
            <a:r>
              <a:rPr lang="nb-NO" dirty="0" err="1"/>
              <a:t>legislation</a:t>
            </a:r>
            <a:endParaRPr lang="nb-NO" dirty="0"/>
          </a:p>
        </p:txBody>
      </p:sp>
    </p:spTree>
    <p:extLst>
      <p:ext uri="{BB962C8B-B14F-4D97-AF65-F5344CB8AC3E}">
        <p14:creationId xmlns:p14="http://schemas.microsoft.com/office/powerpoint/2010/main" val="381361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ts">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1639</Words>
  <Application>Microsoft Office PowerPoint</Application>
  <PresentationFormat>Panoramiczny</PresentationFormat>
  <Paragraphs>197</Paragraphs>
  <Slides>36</Slides>
  <Notes>4</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36</vt:i4>
      </vt:variant>
    </vt:vector>
  </HeadingPairs>
  <TitlesOfParts>
    <vt:vector size="41" baseType="lpstr">
      <vt:lpstr>Arial</vt:lpstr>
      <vt:lpstr>Calibri</vt:lpstr>
      <vt:lpstr>Tw Cen MT</vt:lpstr>
      <vt:lpstr>Verdana</vt:lpstr>
      <vt:lpstr>Krets</vt:lpstr>
      <vt:lpstr>PARTICIPATION IN WORKING LIFE – from an international PERSPECTIVE </vt:lpstr>
      <vt:lpstr>Prezentacja programu PowerPoint</vt:lpstr>
      <vt:lpstr>Rehabilitation  International   </vt:lpstr>
      <vt:lpstr>World Congress In Edinburgh -2016</vt:lpstr>
      <vt:lpstr>Definition of working life , employment and self employment</vt:lpstr>
      <vt:lpstr>Unemployment – a global challenge</vt:lpstr>
      <vt:lpstr>How to enter the working life </vt:lpstr>
      <vt:lpstr>Work and employment ( pWds )</vt:lpstr>
      <vt:lpstr>Quotas – Pros and contras</vt:lpstr>
      <vt:lpstr>The link between employment and health </vt:lpstr>
      <vt:lpstr>The global situation in work and employment PwDs</vt:lpstr>
      <vt:lpstr>WHY – do we have this situation </vt:lpstr>
      <vt:lpstr>WHO can make the change?</vt:lpstr>
      <vt:lpstr>Who can change this situation? - Cont</vt:lpstr>
      <vt:lpstr>What are the GLOBAL instruments ?</vt:lpstr>
      <vt:lpstr>Article 22 - HRC</vt:lpstr>
      <vt:lpstr>Article 25 - HRC</vt:lpstr>
      <vt:lpstr>Other relevant UN Conventions</vt:lpstr>
      <vt:lpstr>on Dec. 13, 2006 at the United Nations in New York.  </vt:lpstr>
      <vt:lpstr>Prezentacja programu PowerPoint</vt:lpstr>
      <vt:lpstr>Articel 26 Habilitation and rehabilitation</vt:lpstr>
      <vt:lpstr>Continue articel 26 – CRPD 2006</vt:lpstr>
      <vt:lpstr>World Report on Disability 2011</vt:lpstr>
      <vt:lpstr>WHO Resolution on Disability</vt:lpstr>
      <vt:lpstr>Prezentacja programu PowerPoint</vt:lpstr>
      <vt:lpstr>      Objectives</vt:lpstr>
      <vt:lpstr>WHO - Rehabilitation 2030 : A call for action</vt:lpstr>
      <vt:lpstr>Prezentacja programu PowerPoint</vt:lpstr>
      <vt:lpstr>Prezentacja programu PowerPoint</vt:lpstr>
      <vt:lpstr> Goal 3 - Health</vt:lpstr>
      <vt:lpstr>Goal 8</vt:lpstr>
      <vt:lpstr>Goal 10</vt:lpstr>
      <vt:lpstr>How to make a change ?</vt:lpstr>
      <vt:lpstr>Conclusions </vt:lpstr>
      <vt:lpstr>Conclusions - cont</vt:lpstr>
      <vt:lpstr>Inclusive working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Umsetzung der UN-brk AUF internationaler ebene</dc:title>
  <dc:creator>Jan Monsbakken</dc:creator>
  <cp:lastModifiedBy>Czechowski Krzysztof</cp:lastModifiedBy>
  <cp:revision>106</cp:revision>
  <dcterms:modified xsi:type="dcterms:W3CDTF">2021-08-25T07:42:41Z</dcterms:modified>
</cp:coreProperties>
</file>